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1A3A3B-C7F3-5781-27CF-0869EC223DB0}" v="50" dt="2026-03-18T08:34:01.579"/>
    <p1510:client id="{D5073A25-288B-AEE9-8DF7-28320D4D5A65}" v="1289" dt="2026-03-17T16:16:04.3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83D70-91AA-429A-BD57-1CB6792B30EE}"/>
              </a:ext>
            </a:extLst>
          </p:cNvPr>
          <p:cNvSpPr>
            <a:spLocks noGrp="1"/>
          </p:cNvSpPr>
          <p:nvPr>
            <p:ph type="ctrTitle"/>
          </p:nvPr>
        </p:nvSpPr>
        <p:spPr>
          <a:xfrm>
            <a:off x="1088136" y="1078030"/>
            <a:ext cx="9288096" cy="2956718"/>
          </a:xfrm>
        </p:spPr>
        <p:txBody>
          <a:bodyPr anchor="t">
            <a:noAutofit/>
          </a:bodyPr>
          <a:lstStyle>
            <a:lvl1pPr algn="l">
              <a:defRPr sz="6600" cap="all" baseline="0"/>
            </a:lvl1pPr>
          </a:lstStyle>
          <a:p>
            <a:r>
              <a:rPr lang="en-US" dirty="0"/>
              <a:t>Click to edit Master title style</a:t>
            </a:r>
          </a:p>
        </p:txBody>
      </p:sp>
      <p:sp>
        <p:nvSpPr>
          <p:cNvPr id="3" name="Subtitle 2">
            <a:extLst>
              <a:ext uri="{FF2B5EF4-FFF2-40B4-BE49-F238E27FC236}">
                <a16:creationId xmlns:a16="http://schemas.microsoft.com/office/drawing/2014/main" id="{F065D245-B564-481D-A323-F73C5BCA8461}"/>
              </a:ext>
            </a:extLst>
          </p:cNvPr>
          <p:cNvSpPr>
            <a:spLocks noGrp="1"/>
          </p:cNvSpPr>
          <p:nvPr>
            <p:ph type="subTitle" idx="1"/>
          </p:nvPr>
        </p:nvSpPr>
        <p:spPr>
          <a:xfrm>
            <a:off x="1088136" y="4455621"/>
            <a:ext cx="9288096" cy="1435331"/>
          </a:xfrm>
        </p:spPr>
        <p:txBody>
          <a:bodyPr>
            <a:normAutofit/>
          </a:bodyPr>
          <a:lstStyle>
            <a:lvl1pPr marL="0" indent="0" algn="l">
              <a:lnSpc>
                <a:spcPct val="12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28E072EE-51B3-4C0C-A460-4684AB079301}"/>
              </a:ext>
            </a:extLst>
          </p:cNvPr>
          <p:cNvSpPr>
            <a:spLocks noGrp="1"/>
          </p:cNvSpPr>
          <p:nvPr>
            <p:ph type="dt" sz="half" idx="10"/>
          </p:nvPr>
        </p:nvSpPr>
        <p:spPr/>
        <p:txBody>
          <a:bodyPr/>
          <a:lstStyle/>
          <a:p>
            <a:fld id="{A1E45834-53BD-4C8F-B791-CD5378F4150E}" type="datetimeFigureOut">
              <a:rPr lang="en-US" smtClean="0"/>
              <a:t>3/20/2026</a:t>
            </a:fld>
            <a:endParaRPr lang="en-US"/>
          </a:p>
        </p:txBody>
      </p:sp>
      <p:sp>
        <p:nvSpPr>
          <p:cNvPr id="5" name="Footer Placeholder 4">
            <a:extLst>
              <a:ext uri="{FF2B5EF4-FFF2-40B4-BE49-F238E27FC236}">
                <a16:creationId xmlns:a16="http://schemas.microsoft.com/office/drawing/2014/main" id="{011422A5-3076-413B-84CB-ED3BA4171C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267C68-40D5-477E-9DBC-C28FD4B1142F}"/>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2014622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EE2F5-9D3C-4BE7-9AD5-335B31CF2CB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5F98C4F-4BF6-47CF-ABEE-2B12748C47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539070-70D2-4DD1-A439-155343FE262E}"/>
              </a:ext>
            </a:extLst>
          </p:cNvPr>
          <p:cNvSpPr>
            <a:spLocks noGrp="1"/>
          </p:cNvSpPr>
          <p:nvPr>
            <p:ph type="dt" sz="half" idx="10"/>
          </p:nvPr>
        </p:nvSpPr>
        <p:spPr/>
        <p:txBody>
          <a:bodyPr/>
          <a:lstStyle/>
          <a:p>
            <a:fld id="{A1E45834-53BD-4C8F-B791-CD5378F4150E}" type="datetimeFigureOut">
              <a:rPr lang="en-US" smtClean="0"/>
              <a:t>3/20/2026</a:t>
            </a:fld>
            <a:endParaRPr lang="en-US"/>
          </a:p>
        </p:txBody>
      </p:sp>
      <p:sp>
        <p:nvSpPr>
          <p:cNvPr id="5" name="Footer Placeholder 4">
            <a:extLst>
              <a:ext uri="{FF2B5EF4-FFF2-40B4-BE49-F238E27FC236}">
                <a16:creationId xmlns:a16="http://schemas.microsoft.com/office/drawing/2014/main" id="{6151AB30-CD74-471D-9FA6-ADC0C901E6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A137C4-F19E-4521-8DCB-4E0CF9CA3193}"/>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281466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8007D-9B1D-4E2C-B38F-29C6820996DF}"/>
              </a:ext>
            </a:extLst>
          </p:cNvPr>
          <p:cNvSpPr>
            <a:spLocks noGrp="1"/>
          </p:cNvSpPr>
          <p:nvPr>
            <p:ph type="title"/>
          </p:nvPr>
        </p:nvSpPr>
        <p:spPr>
          <a:xfrm>
            <a:off x="1090940" y="1099127"/>
            <a:ext cx="9272260" cy="3472874"/>
          </a:xfrm>
        </p:spPr>
        <p:txBody>
          <a:bodyPr anchor="t">
            <a:normAutofit/>
          </a:bodyPr>
          <a:lstStyle>
            <a:lvl1pPr>
              <a:defRPr sz="40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960C51B-B525-4032-9D08-2978D7367BFF}"/>
              </a:ext>
            </a:extLst>
          </p:cNvPr>
          <p:cNvSpPr>
            <a:spLocks noGrp="1"/>
          </p:cNvSpPr>
          <p:nvPr>
            <p:ph type="body" idx="1"/>
          </p:nvPr>
        </p:nvSpPr>
        <p:spPr>
          <a:xfrm>
            <a:off x="1090939" y="4572000"/>
            <a:ext cx="9272262" cy="1320801"/>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408851-4DCC-447C-828A-5F7E66F7623D}"/>
              </a:ext>
            </a:extLst>
          </p:cNvPr>
          <p:cNvSpPr>
            <a:spLocks noGrp="1"/>
          </p:cNvSpPr>
          <p:nvPr>
            <p:ph type="dt" sz="half" idx="10"/>
          </p:nvPr>
        </p:nvSpPr>
        <p:spPr/>
        <p:txBody>
          <a:bodyPr/>
          <a:lstStyle/>
          <a:p>
            <a:fld id="{A1E45834-53BD-4C8F-B791-CD5378F4150E}" type="datetimeFigureOut">
              <a:rPr lang="en-US" smtClean="0"/>
              <a:t>3/20/2026</a:t>
            </a:fld>
            <a:endParaRPr lang="en-US"/>
          </a:p>
        </p:txBody>
      </p:sp>
      <p:sp>
        <p:nvSpPr>
          <p:cNvPr id="5" name="Footer Placeholder 4">
            <a:extLst>
              <a:ext uri="{FF2B5EF4-FFF2-40B4-BE49-F238E27FC236}">
                <a16:creationId xmlns:a16="http://schemas.microsoft.com/office/drawing/2014/main" id="{4C094542-CAEF-4D6C-BE6A-BC100F0590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8BDE40-8468-4051-9703-B751608AAF9D}"/>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2241262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BF7AE-3892-4896-8C15-7A35A41EFD9C}"/>
              </a:ext>
            </a:extLst>
          </p:cNvPr>
          <p:cNvSpPr>
            <a:spLocks noGrp="1"/>
          </p:cNvSpPr>
          <p:nvPr>
            <p:ph type="title"/>
          </p:nvPr>
        </p:nvSpPr>
        <p:spPr>
          <a:xfrm>
            <a:off x="1088136" y="1088136"/>
            <a:ext cx="9890066" cy="1294228"/>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F2FD9A26-86F1-4817-B243-4DE63B4F182F}"/>
              </a:ext>
            </a:extLst>
          </p:cNvPr>
          <p:cNvSpPr>
            <a:spLocks noGrp="1"/>
          </p:cNvSpPr>
          <p:nvPr>
            <p:ph sz="half" idx="1"/>
          </p:nvPr>
        </p:nvSpPr>
        <p:spPr>
          <a:xfrm>
            <a:off x="1082185" y="2440568"/>
            <a:ext cx="4841505" cy="380128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D454BF9B-EA16-48C8-96B9-7A66051BE768}"/>
              </a:ext>
            </a:extLst>
          </p:cNvPr>
          <p:cNvSpPr>
            <a:spLocks noGrp="1"/>
          </p:cNvSpPr>
          <p:nvPr>
            <p:ph sz="half" idx="2"/>
          </p:nvPr>
        </p:nvSpPr>
        <p:spPr>
          <a:xfrm>
            <a:off x="6172200" y="2440568"/>
            <a:ext cx="4806002" cy="38012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16E2D9F-1FCE-4A1C-996E-DB05777A8994}"/>
              </a:ext>
            </a:extLst>
          </p:cNvPr>
          <p:cNvSpPr>
            <a:spLocks noGrp="1"/>
          </p:cNvSpPr>
          <p:nvPr>
            <p:ph type="dt" sz="half" idx="10"/>
          </p:nvPr>
        </p:nvSpPr>
        <p:spPr/>
        <p:txBody>
          <a:bodyPr/>
          <a:lstStyle/>
          <a:p>
            <a:fld id="{A1E45834-53BD-4C8F-B791-CD5378F4150E}" type="datetimeFigureOut">
              <a:rPr lang="en-US" smtClean="0"/>
              <a:t>3/20/2026</a:t>
            </a:fld>
            <a:endParaRPr lang="en-US"/>
          </a:p>
        </p:txBody>
      </p:sp>
      <p:sp>
        <p:nvSpPr>
          <p:cNvPr id="6" name="Footer Placeholder 5">
            <a:extLst>
              <a:ext uri="{FF2B5EF4-FFF2-40B4-BE49-F238E27FC236}">
                <a16:creationId xmlns:a16="http://schemas.microsoft.com/office/drawing/2014/main" id="{40629E05-3F6C-40BF-9324-118588B6CA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69BE013-C5C0-4CBD-982E-36F037F7366F}"/>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071974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ED885-5FE5-4407-BE4D-FAD01C40A905}"/>
              </a:ext>
            </a:extLst>
          </p:cNvPr>
          <p:cNvSpPr>
            <a:spLocks noGrp="1"/>
          </p:cNvSpPr>
          <p:nvPr>
            <p:ph type="title"/>
          </p:nvPr>
        </p:nvSpPr>
        <p:spPr>
          <a:xfrm>
            <a:off x="1090940" y="1084333"/>
            <a:ext cx="9949455" cy="838856"/>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6E322A77-C134-4857-83E5-51217D3C29FB}"/>
              </a:ext>
            </a:extLst>
          </p:cNvPr>
          <p:cNvSpPr>
            <a:spLocks noGrp="1"/>
          </p:cNvSpPr>
          <p:nvPr>
            <p:ph type="body" idx="1"/>
          </p:nvPr>
        </p:nvSpPr>
        <p:spPr>
          <a:xfrm>
            <a:off x="1092088" y="1923190"/>
            <a:ext cx="4816475" cy="838856"/>
          </a:xfrm>
        </p:spPr>
        <p:txBody>
          <a:bodyPr anchor="b">
            <a:normAutofit/>
          </a:bodyPr>
          <a:lstStyle>
            <a:lvl1pPr marL="0" indent="0">
              <a:lnSpc>
                <a:spcPct val="100000"/>
              </a:lnSpc>
              <a:buNone/>
              <a:defRPr sz="20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A4ECBFE-C62C-471B-BFE4-1272EAC3479D}"/>
              </a:ext>
            </a:extLst>
          </p:cNvPr>
          <p:cNvSpPr>
            <a:spLocks noGrp="1"/>
          </p:cNvSpPr>
          <p:nvPr>
            <p:ph sz="half" idx="2"/>
          </p:nvPr>
        </p:nvSpPr>
        <p:spPr>
          <a:xfrm>
            <a:off x="1092088" y="2825791"/>
            <a:ext cx="4816475" cy="336387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710AFC6-F407-4F35-BD37-B32F9B4036D0}"/>
              </a:ext>
            </a:extLst>
          </p:cNvPr>
          <p:cNvSpPr>
            <a:spLocks noGrp="1"/>
          </p:cNvSpPr>
          <p:nvPr>
            <p:ph type="body" sz="quarter" idx="3"/>
          </p:nvPr>
        </p:nvSpPr>
        <p:spPr>
          <a:xfrm>
            <a:off x="6215482" y="1923190"/>
            <a:ext cx="4824913" cy="838856"/>
          </a:xfrm>
        </p:spPr>
        <p:txBody>
          <a:bodyPr anchor="b">
            <a:normAutofit/>
          </a:bodyPr>
          <a:lstStyle>
            <a:lvl1pPr marL="0" indent="0">
              <a:lnSpc>
                <a:spcPct val="100000"/>
              </a:lnSpc>
              <a:buNone/>
              <a:defRPr sz="2000" b="1" cap="all" spc="1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8D60D5-0F83-46CB-92F3-849FC08E6E92}"/>
              </a:ext>
            </a:extLst>
          </p:cNvPr>
          <p:cNvSpPr>
            <a:spLocks noGrp="1"/>
          </p:cNvSpPr>
          <p:nvPr>
            <p:ph sz="quarter" idx="4"/>
          </p:nvPr>
        </p:nvSpPr>
        <p:spPr>
          <a:xfrm>
            <a:off x="6215482" y="2825791"/>
            <a:ext cx="4824913" cy="33638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A5AE694-5CA0-48DA-90D3-EC42BD1D86C1}"/>
              </a:ext>
            </a:extLst>
          </p:cNvPr>
          <p:cNvSpPr>
            <a:spLocks noGrp="1"/>
          </p:cNvSpPr>
          <p:nvPr>
            <p:ph type="dt" sz="half" idx="10"/>
          </p:nvPr>
        </p:nvSpPr>
        <p:spPr/>
        <p:txBody>
          <a:bodyPr/>
          <a:lstStyle/>
          <a:p>
            <a:fld id="{A1E45834-53BD-4C8F-B791-CD5378F4150E}" type="datetimeFigureOut">
              <a:rPr lang="en-US" smtClean="0"/>
              <a:t>3/20/2026</a:t>
            </a:fld>
            <a:endParaRPr lang="en-US"/>
          </a:p>
        </p:txBody>
      </p:sp>
      <p:sp>
        <p:nvSpPr>
          <p:cNvPr id="8" name="Footer Placeholder 7">
            <a:extLst>
              <a:ext uri="{FF2B5EF4-FFF2-40B4-BE49-F238E27FC236}">
                <a16:creationId xmlns:a16="http://schemas.microsoft.com/office/drawing/2014/main" id="{F340A80D-4CCB-4899-9E1D-A5967F4E649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F753A9D-469A-4ED9-99A1-7E4B115F8933}"/>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661813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7C91E-0A11-4E5D-9B8D-5316E73A2D58}"/>
              </a:ext>
            </a:extLst>
          </p:cNvPr>
          <p:cNvSpPr>
            <a:spLocks noGrp="1"/>
          </p:cNvSpPr>
          <p:nvPr>
            <p:ph type="title"/>
          </p:nvPr>
        </p:nvSpPr>
        <p:spPr/>
        <p:txBody>
          <a:bodyPr/>
          <a:lstStyle>
            <a:lvl1pPr>
              <a:defRPr cap="all" baseline="0"/>
            </a:lvl1pPr>
          </a:lstStyle>
          <a:p>
            <a:r>
              <a:rPr lang="en-US" dirty="0"/>
              <a:t>Click to edit Master title style</a:t>
            </a:r>
          </a:p>
        </p:txBody>
      </p:sp>
      <p:sp>
        <p:nvSpPr>
          <p:cNvPr id="3" name="Date Placeholder 2">
            <a:extLst>
              <a:ext uri="{FF2B5EF4-FFF2-40B4-BE49-F238E27FC236}">
                <a16:creationId xmlns:a16="http://schemas.microsoft.com/office/drawing/2014/main" id="{A1B8A8D1-71AD-4F9F-B393-9EED83FEF003}"/>
              </a:ext>
            </a:extLst>
          </p:cNvPr>
          <p:cNvSpPr>
            <a:spLocks noGrp="1"/>
          </p:cNvSpPr>
          <p:nvPr>
            <p:ph type="dt" sz="half" idx="10"/>
          </p:nvPr>
        </p:nvSpPr>
        <p:spPr/>
        <p:txBody>
          <a:bodyPr/>
          <a:lstStyle/>
          <a:p>
            <a:fld id="{A1E45834-53BD-4C8F-B791-CD5378F4150E}" type="datetimeFigureOut">
              <a:rPr lang="en-US" smtClean="0"/>
              <a:t>3/20/2026</a:t>
            </a:fld>
            <a:endParaRPr lang="en-US"/>
          </a:p>
        </p:txBody>
      </p:sp>
      <p:sp>
        <p:nvSpPr>
          <p:cNvPr id="4" name="Footer Placeholder 3">
            <a:extLst>
              <a:ext uri="{FF2B5EF4-FFF2-40B4-BE49-F238E27FC236}">
                <a16:creationId xmlns:a16="http://schemas.microsoft.com/office/drawing/2014/main" id="{D7E36922-9A4C-453D-9B70-0C3A70281C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F5AAEF2-65DC-4E28-9AA4-5115ACB074CC}"/>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26622714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48B02B-A32A-4383-BBC7-0C383390A96F}"/>
              </a:ext>
            </a:extLst>
          </p:cNvPr>
          <p:cNvSpPr>
            <a:spLocks noGrp="1"/>
          </p:cNvSpPr>
          <p:nvPr>
            <p:ph type="dt" sz="half" idx="10"/>
          </p:nvPr>
        </p:nvSpPr>
        <p:spPr/>
        <p:txBody>
          <a:bodyPr/>
          <a:lstStyle/>
          <a:p>
            <a:fld id="{A1E45834-53BD-4C8F-B791-CD5378F4150E}" type="datetimeFigureOut">
              <a:rPr lang="en-US" smtClean="0"/>
              <a:t>3/20/2026</a:t>
            </a:fld>
            <a:endParaRPr lang="en-US"/>
          </a:p>
        </p:txBody>
      </p:sp>
      <p:sp>
        <p:nvSpPr>
          <p:cNvPr id="3" name="Footer Placeholder 2">
            <a:extLst>
              <a:ext uri="{FF2B5EF4-FFF2-40B4-BE49-F238E27FC236}">
                <a16:creationId xmlns:a16="http://schemas.microsoft.com/office/drawing/2014/main" id="{FCFF7E77-47E0-4F9E-9148-8D0C59C0CFC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98005A2-ECF0-4759-A17B-FDECE80683F4}"/>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328948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1DD4B-5676-477E-8C52-4C1CF160FCDE}"/>
              </a:ext>
            </a:extLst>
          </p:cNvPr>
          <p:cNvSpPr>
            <a:spLocks noGrp="1"/>
          </p:cNvSpPr>
          <p:nvPr>
            <p:ph type="title"/>
          </p:nvPr>
        </p:nvSpPr>
        <p:spPr>
          <a:xfrm>
            <a:off x="1090940" y="1094448"/>
            <a:ext cx="3785860" cy="1554362"/>
          </a:xfrm>
        </p:spPr>
        <p:txBody>
          <a:bodyPr anchor="t">
            <a:normAutofit/>
          </a:bodyPr>
          <a:lstStyle>
            <a:lvl1pPr>
              <a:defRPr sz="2800" cap="all" baseline="0"/>
            </a:lvl1pPr>
          </a:lstStyle>
          <a:p>
            <a:r>
              <a:rPr lang="en-US" dirty="0"/>
              <a:t>Click to edit Master title style</a:t>
            </a:r>
          </a:p>
        </p:txBody>
      </p:sp>
      <p:sp>
        <p:nvSpPr>
          <p:cNvPr id="3" name="Content Placeholder 2">
            <a:extLst>
              <a:ext uri="{FF2B5EF4-FFF2-40B4-BE49-F238E27FC236}">
                <a16:creationId xmlns:a16="http://schemas.microsoft.com/office/drawing/2014/main" id="{4B5A3E63-EB15-4D82-BF2B-36BB030C430D}"/>
              </a:ext>
            </a:extLst>
          </p:cNvPr>
          <p:cNvSpPr>
            <a:spLocks noGrp="1"/>
          </p:cNvSpPr>
          <p:nvPr>
            <p:ph idx="1"/>
          </p:nvPr>
        </p:nvSpPr>
        <p:spPr>
          <a:xfrm>
            <a:off x="5524500" y="922689"/>
            <a:ext cx="5486002"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CBE994E-BAB7-43DC-A0E4-C779CF2A33D5}"/>
              </a:ext>
            </a:extLst>
          </p:cNvPr>
          <p:cNvSpPr>
            <a:spLocks noGrp="1"/>
          </p:cNvSpPr>
          <p:nvPr>
            <p:ph type="body" sz="half" idx="2"/>
          </p:nvPr>
        </p:nvSpPr>
        <p:spPr>
          <a:xfrm>
            <a:off x="1090940" y="2701254"/>
            <a:ext cx="3785860" cy="3167733"/>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DEFAAA-1B70-42AA-ADCC-F49B58132654}"/>
              </a:ext>
            </a:extLst>
          </p:cNvPr>
          <p:cNvSpPr>
            <a:spLocks noGrp="1"/>
          </p:cNvSpPr>
          <p:nvPr>
            <p:ph type="dt" sz="half" idx="10"/>
          </p:nvPr>
        </p:nvSpPr>
        <p:spPr/>
        <p:txBody>
          <a:bodyPr/>
          <a:lstStyle/>
          <a:p>
            <a:fld id="{A1E45834-53BD-4C8F-B791-CD5378F4150E}" type="datetimeFigureOut">
              <a:rPr lang="en-US" smtClean="0"/>
              <a:t>3/20/2026</a:t>
            </a:fld>
            <a:endParaRPr lang="en-US"/>
          </a:p>
        </p:txBody>
      </p:sp>
      <p:sp>
        <p:nvSpPr>
          <p:cNvPr id="6" name="Footer Placeholder 5">
            <a:extLst>
              <a:ext uri="{FF2B5EF4-FFF2-40B4-BE49-F238E27FC236}">
                <a16:creationId xmlns:a16="http://schemas.microsoft.com/office/drawing/2014/main" id="{E4C7B6CC-1C13-4F34-AC86-CCD442C8C3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F1B638-9061-41AD-AF47-73A4AF8B781A}"/>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5037378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F3C43-1676-4A29-83F9-D788ED2E71E9}"/>
              </a:ext>
            </a:extLst>
          </p:cNvPr>
          <p:cNvSpPr>
            <a:spLocks noGrp="1"/>
          </p:cNvSpPr>
          <p:nvPr>
            <p:ph type="title"/>
          </p:nvPr>
        </p:nvSpPr>
        <p:spPr>
          <a:xfrm>
            <a:off x="1090940" y="1097280"/>
            <a:ext cx="3785860" cy="1559740"/>
          </a:xfrm>
        </p:spPr>
        <p:txBody>
          <a:bodyPr anchor="t">
            <a:normAutofit/>
          </a:bodyPr>
          <a:lstStyle>
            <a:lvl1pPr>
              <a:defRPr sz="2800" cap="all"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5214A903-97C7-4349-B8CE-1BBED1942E3B}"/>
              </a:ext>
            </a:extLst>
          </p:cNvPr>
          <p:cNvSpPr>
            <a:spLocks noGrp="1"/>
          </p:cNvSpPr>
          <p:nvPr>
            <p:ph type="pic" idx="1"/>
          </p:nvPr>
        </p:nvSpPr>
        <p:spPr>
          <a:xfrm>
            <a:off x="5524500" y="1143000"/>
            <a:ext cx="5486400" cy="4572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BF0A9F58-4AEB-4286-98F7-3C77AA913BE8}"/>
              </a:ext>
            </a:extLst>
          </p:cNvPr>
          <p:cNvSpPr>
            <a:spLocks noGrp="1"/>
          </p:cNvSpPr>
          <p:nvPr>
            <p:ph type="body" sz="half" idx="2"/>
          </p:nvPr>
        </p:nvSpPr>
        <p:spPr>
          <a:xfrm>
            <a:off x="1090940" y="2697480"/>
            <a:ext cx="3785860" cy="309342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4F55A58-F085-4500-AF61-045B12C8F41E}"/>
              </a:ext>
            </a:extLst>
          </p:cNvPr>
          <p:cNvSpPr>
            <a:spLocks noGrp="1"/>
          </p:cNvSpPr>
          <p:nvPr>
            <p:ph type="dt" sz="half" idx="10"/>
          </p:nvPr>
        </p:nvSpPr>
        <p:spPr/>
        <p:txBody>
          <a:bodyPr/>
          <a:lstStyle/>
          <a:p>
            <a:fld id="{A1E45834-53BD-4C8F-B791-CD5378F4150E}" type="datetimeFigureOut">
              <a:rPr lang="en-US" smtClean="0"/>
              <a:t>3/20/2026</a:t>
            </a:fld>
            <a:endParaRPr lang="en-US"/>
          </a:p>
        </p:txBody>
      </p:sp>
      <p:sp>
        <p:nvSpPr>
          <p:cNvPr id="6" name="Footer Placeholder 5">
            <a:extLst>
              <a:ext uri="{FF2B5EF4-FFF2-40B4-BE49-F238E27FC236}">
                <a16:creationId xmlns:a16="http://schemas.microsoft.com/office/drawing/2014/main" id="{E9936470-561D-49AE-AC84-B79D483FDA7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EEF2BE2-DF21-4683-9D5F-849A525FD5C4}"/>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9843773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6C900-05BC-4021-B69F-2DAF974B7EF6}"/>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3F26E227-253A-44A0-9404-1CFD8CE419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AFF5A02-0FC4-41C8-A13C-4C929B28846B}"/>
              </a:ext>
            </a:extLst>
          </p:cNvPr>
          <p:cNvSpPr>
            <a:spLocks noGrp="1"/>
          </p:cNvSpPr>
          <p:nvPr>
            <p:ph type="dt" sz="half" idx="10"/>
          </p:nvPr>
        </p:nvSpPr>
        <p:spPr/>
        <p:txBody>
          <a:bodyPr/>
          <a:lstStyle/>
          <a:p>
            <a:fld id="{A1E45834-53BD-4C8F-B791-CD5378F4150E}" type="datetimeFigureOut">
              <a:rPr lang="en-US" smtClean="0"/>
              <a:t>3/20/2026</a:t>
            </a:fld>
            <a:endParaRPr lang="en-US"/>
          </a:p>
        </p:txBody>
      </p:sp>
      <p:sp>
        <p:nvSpPr>
          <p:cNvPr id="5" name="Footer Placeholder 4">
            <a:extLst>
              <a:ext uri="{FF2B5EF4-FFF2-40B4-BE49-F238E27FC236}">
                <a16:creationId xmlns:a16="http://schemas.microsoft.com/office/drawing/2014/main" id="{80459378-C430-49DB-B2D6-E32FBBCD4A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B9D57D-CB8E-4E67-AE2D-2790E2AA60CB}"/>
              </a:ext>
            </a:extLst>
          </p:cNvPr>
          <p:cNvSpPr>
            <a:spLocks noGrp="1"/>
          </p:cNvSpPr>
          <p:nvPr>
            <p:ph type="sldNum" sz="quarter" idx="12"/>
          </p:nvPr>
        </p:nvSpPr>
        <p:spPr/>
        <p:txBody>
          <a:bodyPr/>
          <a:lstStyle/>
          <a:p>
            <a:fld id="{719D7796-F675-488F-AC46-C88938C80352}" type="slidenum">
              <a:rPr lang="en-US" smtClean="0"/>
              <a:t>‹#›</a:t>
            </a:fld>
            <a:endParaRPr lang="en-US"/>
          </a:p>
        </p:txBody>
      </p:sp>
    </p:spTree>
    <p:extLst>
      <p:ext uri="{BB962C8B-B14F-4D97-AF65-F5344CB8AC3E}">
        <p14:creationId xmlns:p14="http://schemas.microsoft.com/office/powerpoint/2010/main" val="1916465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2CF945-D70F-49C1-8CE5-5758C1166014}"/>
              </a:ext>
            </a:extLst>
          </p:cNvPr>
          <p:cNvSpPr>
            <a:spLocks noGrp="1"/>
          </p:cNvSpPr>
          <p:nvPr>
            <p:ph type="title" orient="vert"/>
          </p:nvPr>
        </p:nvSpPr>
        <p:spPr>
          <a:xfrm>
            <a:off x="9182100" y="1091381"/>
            <a:ext cx="2171700" cy="4953369"/>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C2FDB721-04AA-4330-8045-3F2D9BB4BC66}"/>
              </a:ext>
            </a:extLst>
          </p:cNvPr>
          <p:cNvSpPr>
            <a:spLocks noGrp="1"/>
          </p:cNvSpPr>
          <p:nvPr>
            <p:ph type="body" orient="vert" idx="1"/>
          </p:nvPr>
        </p:nvSpPr>
        <p:spPr>
          <a:xfrm>
            <a:off x="838200" y="1091381"/>
            <a:ext cx="8265340" cy="4953369"/>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F418C15-991C-4C71-8DCD-DB3B3888831F}"/>
              </a:ext>
            </a:extLst>
          </p:cNvPr>
          <p:cNvSpPr>
            <a:spLocks noGrp="1"/>
          </p:cNvSpPr>
          <p:nvPr>
            <p:ph type="dt" sz="half" idx="10"/>
          </p:nvPr>
        </p:nvSpPr>
        <p:spPr/>
        <p:txBody>
          <a:bodyPr/>
          <a:lstStyle/>
          <a:p>
            <a:fld id="{A1E45834-53BD-4C8F-B791-CD5378F4150E}" type="datetimeFigureOut">
              <a:rPr lang="en-US" smtClean="0"/>
              <a:t>3/20/2026</a:t>
            </a:fld>
            <a:endParaRPr lang="en-US"/>
          </a:p>
        </p:txBody>
      </p:sp>
      <p:sp>
        <p:nvSpPr>
          <p:cNvPr id="5" name="Footer Placeholder 4">
            <a:extLst>
              <a:ext uri="{FF2B5EF4-FFF2-40B4-BE49-F238E27FC236}">
                <a16:creationId xmlns:a16="http://schemas.microsoft.com/office/drawing/2014/main" id="{F7728CC3-5830-4EFA-B28E-1648904DE1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DA91B6-E419-4483-9B66-3C758788BC48}"/>
              </a:ext>
            </a:extLst>
          </p:cNvPr>
          <p:cNvSpPr>
            <a:spLocks noGrp="1"/>
          </p:cNvSpPr>
          <p:nvPr>
            <p:ph type="sldNum" sz="quarter" idx="12"/>
          </p:nvPr>
        </p:nvSpPr>
        <p:spPr/>
        <p:txBody>
          <a:bodyPr/>
          <a:lstStyle/>
          <a:p>
            <a:fld id="{719D7796-F675-488F-AC46-C88938C80352}" type="slidenum">
              <a:rPr lang="en-US" smtClean="0"/>
              <a:t>‹#›</a:t>
            </a:fld>
            <a:endParaRPr lang="en-US"/>
          </a:p>
        </p:txBody>
      </p:sp>
      <p:cxnSp>
        <p:nvCxnSpPr>
          <p:cNvPr id="7" name="Straight Connector 6">
            <a:extLst>
              <a:ext uri="{FF2B5EF4-FFF2-40B4-BE49-F238E27FC236}">
                <a16:creationId xmlns:a16="http://schemas.microsoft.com/office/drawing/2014/main" id="{DE447C6A-78C3-4687-9A71-A05DBF6700DE}"/>
              </a:ext>
            </a:extLst>
          </p:cNvPr>
          <p:cNvCxnSpPr>
            <a:cxnSpLocks/>
          </p:cNvCxnSpPr>
          <p:nvPr/>
        </p:nvCxnSpPr>
        <p:spPr>
          <a:xfrm>
            <a:off x="11387805" y="1185205"/>
            <a:ext cx="804195" cy="0"/>
          </a:xfrm>
          <a:prstGeom prst="line">
            <a:avLst/>
          </a:prstGeom>
          <a:ln w="857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23308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E4438DC-3CEE-4170-9B1C-BAC05CD8C3B5}"/>
              </a:ext>
            </a:extLst>
          </p:cNvPr>
          <p:cNvSpPr>
            <a:spLocks noGrp="1"/>
          </p:cNvSpPr>
          <p:nvPr>
            <p:ph type="title"/>
          </p:nvPr>
        </p:nvSpPr>
        <p:spPr>
          <a:xfrm>
            <a:off x="1088136" y="1090245"/>
            <a:ext cx="9922764" cy="1294228"/>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C19D24-DCBE-47F9-8B85-8A118B02B3C9}"/>
              </a:ext>
            </a:extLst>
          </p:cNvPr>
          <p:cNvSpPr>
            <a:spLocks noGrp="1"/>
          </p:cNvSpPr>
          <p:nvPr>
            <p:ph type="body" idx="1"/>
          </p:nvPr>
        </p:nvSpPr>
        <p:spPr>
          <a:xfrm>
            <a:off x="1088136" y="2447778"/>
            <a:ext cx="9922764" cy="383872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34F5788-BDCE-49E2-80AE-31C739C6A0CE}"/>
              </a:ext>
            </a:extLst>
          </p:cNvPr>
          <p:cNvSpPr>
            <a:spLocks noGrp="1"/>
          </p:cNvSpPr>
          <p:nvPr>
            <p:ph type="dt" sz="half" idx="2"/>
          </p:nvPr>
        </p:nvSpPr>
        <p:spPr>
          <a:xfrm>
            <a:off x="7315200" y="6389688"/>
            <a:ext cx="3695302" cy="365125"/>
          </a:xfrm>
          <a:prstGeom prst="rect">
            <a:avLst/>
          </a:prstGeom>
        </p:spPr>
        <p:txBody>
          <a:bodyPr vert="horz" lIns="91440" tIns="45720" rIns="91440" bIns="45720" rtlCol="0" anchor="ctr"/>
          <a:lstStyle>
            <a:lvl1pPr algn="l">
              <a:defRPr sz="900">
                <a:solidFill>
                  <a:schemeClr val="tx1"/>
                </a:solidFill>
              </a:defRPr>
            </a:lvl1pPr>
          </a:lstStyle>
          <a:p>
            <a:fld id="{A1E45834-53BD-4C8F-B791-CD5378F4150E}" type="datetimeFigureOut">
              <a:rPr lang="en-US" smtClean="0"/>
              <a:t>3/20/2026</a:t>
            </a:fld>
            <a:endParaRPr lang="en-US"/>
          </a:p>
        </p:txBody>
      </p:sp>
      <p:sp>
        <p:nvSpPr>
          <p:cNvPr id="5" name="Footer Placeholder 4">
            <a:extLst>
              <a:ext uri="{FF2B5EF4-FFF2-40B4-BE49-F238E27FC236}">
                <a16:creationId xmlns:a16="http://schemas.microsoft.com/office/drawing/2014/main" id="{FD1D5844-8163-4D82-BEFC-BC2D8D511B7E}"/>
              </a:ext>
            </a:extLst>
          </p:cNvPr>
          <p:cNvSpPr>
            <a:spLocks noGrp="1"/>
          </p:cNvSpPr>
          <p:nvPr>
            <p:ph type="ftr" sz="quarter" idx="3"/>
          </p:nvPr>
        </p:nvSpPr>
        <p:spPr>
          <a:xfrm>
            <a:off x="1090940" y="6389688"/>
            <a:ext cx="4433560" cy="365125"/>
          </a:xfrm>
          <a:prstGeom prst="rect">
            <a:avLst/>
          </a:prstGeom>
        </p:spPr>
        <p:txBody>
          <a:bodyPr vert="horz" lIns="91440" tIns="45720" rIns="91440" bIns="45720" rtlCol="0" anchor="ctr"/>
          <a:lstStyle>
            <a:lvl1pPr algn="l">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22698A50-C435-4220-82C6-C8D62A7C9EB0}"/>
              </a:ext>
            </a:extLst>
          </p:cNvPr>
          <p:cNvSpPr>
            <a:spLocks noGrp="1"/>
          </p:cNvSpPr>
          <p:nvPr>
            <p:ph type="sldNum" sz="quarter" idx="4"/>
          </p:nvPr>
        </p:nvSpPr>
        <p:spPr>
          <a:xfrm>
            <a:off x="10983190" y="6389688"/>
            <a:ext cx="940296" cy="365125"/>
          </a:xfrm>
          <a:prstGeom prst="rect">
            <a:avLst/>
          </a:prstGeom>
        </p:spPr>
        <p:txBody>
          <a:bodyPr vert="horz" lIns="91440" tIns="45720" rIns="91440" bIns="45720" rtlCol="0" anchor="ctr"/>
          <a:lstStyle>
            <a:lvl1pPr algn="r">
              <a:defRPr sz="900">
                <a:solidFill>
                  <a:schemeClr val="tx1"/>
                </a:solidFill>
              </a:defRPr>
            </a:lvl1pPr>
          </a:lstStyle>
          <a:p>
            <a:fld id="{719D7796-F675-488F-AC46-C88938C80352}" type="slidenum">
              <a:rPr lang="en-US" smtClean="0"/>
              <a:t>‹#›</a:t>
            </a:fld>
            <a:endParaRPr lang="en-US"/>
          </a:p>
        </p:txBody>
      </p:sp>
      <p:cxnSp>
        <p:nvCxnSpPr>
          <p:cNvPr id="28" name="Straight Connector 27">
            <a:extLst>
              <a:ext uri="{FF2B5EF4-FFF2-40B4-BE49-F238E27FC236}">
                <a16:creationId xmlns:a16="http://schemas.microsoft.com/office/drawing/2014/main" id="{D8689CE0-64D2-447C-9C1F-872D111D8AC3}"/>
              </a:ext>
            </a:extLst>
          </p:cNvPr>
          <p:cNvCxnSpPr>
            <a:cxnSpLocks/>
          </p:cNvCxnSpPr>
          <p:nvPr/>
        </p:nvCxnSpPr>
        <p:spPr>
          <a:xfrm>
            <a:off x="0" y="1185205"/>
            <a:ext cx="804195" cy="0"/>
          </a:xfrm>
          <a:prstGeom prst="line">
            <a:avLst/>
          </a:prstGeom>
          <a:ln w="857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795684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0" r:id="rId6"/>
    <p:sldLayoutId id="2147483726" r:id="rId7"/>
    <p:sldLayoutId id="2147483727" r:id="rId8"/>
    <p:sldLayoutId id="2147483728" r:id="rId9"/>
    <p:sldLayoutId id="2147483729" r:id="rId10"/>
    <p:sldLayoutId id="2147483731" r:id="rId11"/>
  </p:sldLayoutIdLst>
  <p:txStyles>
    <p:titleStyle>
      <a:lvl1pPr algn="l" defTabSz="914400" rtl="0" eaLnBrk="1" latinLnBrk="0" hangingPunct="1">
        <a:lnSpc>
          <a:spcPct val="85000"/>
        </a:lnSpc>
        <a:spcBef>
          <a:spcPct val="0"/>
        </a:spcBef>
        <a:buNone/>
        <a:defRPr sz="4400" b="1" kern="1200" cap="none" baseline="0">
          <a:solidFill>
            <a:schemeClr val="tx1"/>
          </a:solidFill>
          <a:latin typeface="+mj-lt"/>
          <a:ea typeface="+mj-ea"/>
          <a:cs typeface="+mj-cs"/>
        </a:defRPr>
      </a:lvl1pPr>
    </p:titleStyle>
    <p:bodyStyle>
      <a:lvl1pPr marL="228600" indent="-228600" algn="l" defTabSz="914400" rtl="0" eaLnBrk="1" latinLnBrk="0" hangingPunct="1">
        <a:lnSpc>
          <a:spcPct val="130000"/>
        </a:lnSpc>
        <a:spcBef>
          <a:spcPts val="1000"/>
        </a:spcBef>
        <a:buFont typeface="Neue Haas Grotesk Text Pro" panose="020B0504020202020204" pitchFamily="34" charset="0"/>
        <a:buChar char="-"/>
        <a:defRPr sz="1800" kern="1200">
          <a:solidFill>
            <a:schemeClr val="tx1"/>
          </a:solidFill>
          <a:latin typeface="+mn-lt"/>
          <a:ea typeface="+mn-ea"/>
          <a:cs typeface="+mn-cs"/>
        </a:defRPr>
      </a:lvl1pPr>
      <a:lvl2pPr marL="502920" indent="-228600" algn="l" defTabSz="914400" rtl="0" eaLnBrk="1" latinLnBrk="0" hangingPunct="1">
        <a:lnSpc>
          <a:spcPct val="130000"/>
        </a:lnSpc>
        <a:spcBef>
          <a:spcPts val="500"/>
        </a:spcBef>
        <a:buFont typeface="Neue Haas Grotesk Text Pro" panose="020B05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30000"/>
        </a:lnSpc>
        <a:spcBef>
          <a:spcPts val="500"/>
        </a:spcBef>
        <a:buFont typeface="Neue Haas Grotesk Text Pro" panose="020B0504020202020204" pitchFamily="34" charset="0"/>
        <a:buChar char="-"/>
        <a:defRPr sz="1600" kern="1200">
          <a:solidFill>
            <a:schemeClr val="tx1"/>
          </a:solidFill>
          <a:latin typeface="+mn-lt"/>
          <a:ea typeface="+mn-ea"/>
          <a:cs typeface="+mn-cs"/>
        </a:defRPr>
      </a:lvl3pPr>
      <a:lvl4pPr marL="1005840" indent="-228600" algn="l" defTabSz="914400" rtl="0" eaLnBrk="1" latinLnBrk="0" hangingPunct="1">
        <a:lnSpc>
          <a:spcPct val="130000"/>
        </a:lnSpc>
        <a:spcBef>
          <a:spcPts val="500"/>
        </a:spcBef>
        <a:buFont typeface="Neue Haas Grotesk Text Pro" panose="020B0504020202020204" pitchFamily="34" charset="0"/>
        <a:buChar char="-"/>
        <a:defRPr sz="1400" kern="1200">
          <a:solidFill>
            <a:schemeClr val="tx1"/>
          </a:solidFill>
          <a:latin typeface="+mn-lt"/>
          <a:ea typeface="+mn-ea"/>
          <a:cs typeface="+mn-cs"/>
        </a:defRPr>
      </a:lvl4pPr>
      <a:lvl5pPr marL="1280160" indent="-228600" algn="l" defTabSz="914400" rtl="0" eaLnBrk="1" latinLnBrk="0" hangingPunct="1">
        <a:lnSpc>
          <a:spcPct val="130000"/>
        </a:lnSpc>
        <a:spcBef>
          <a:spcPts val="500"/>
        </a:spcBef>
        <a:buFont typeface="Neue Haas Grotesk Text Pro" panose="020B05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11C99DC-C3C5-4EBE-91DD-345109C3D6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80789" y="668276"/>
            <a:ext cx="5015211" cy="3495365"/>
          </a:xfrm>
        </p:spPr>
        <p:txBody>
          <a:bodyPr anchor="b">
            <a:normAutofit/>
          </a:bodyPr>
          <a:lstStyle/>
          <a:p>
            <a:r>
              <a:rPr lang="en-GB" sz="6000"/>
              <a:t>Parent Survey Feedback </a:t>
            </a:r>
          </a:p>
        </p:txBody>
      </p:sp>
      <p:sp>
        <p:nvSpPr>
          <p:cNvPr id="3" name="Subtitle 2"/>
          <p:cNvSpPr>
            <a:spLocks noGrp="1"/>
          </p:cNvSpPr>
          <p:nvPr>
            <p:ph type="subTitle" idx="1"/>
          </p:nvPr>
        </p:nvSpPr>
        <p:spPr>
          <a:xfrm>
            <a:off x="1094716" y="1022130"/>
            <a:ext cx="5001284" cy="1268361"/>
          </a:xfrm>
        </p:spPr>
        <p:txBody>
          <a:bodyPr vert="horz" lIns="91440" tIns="45720" rIns="91440" bIns="45720" rtlCol="0" anchor="t">
            <a:normAutofit/>
          </a:bodyPr>
          <a:lstStyle/>
          <a:p>
            <a:r>
              <a:rPr lang="en-GB" sz="2800"/>
              <a:t>2026</a:t>
            </a:r>
          </a:p>
        </p:txBody>
      </p:sp>
      <p:cxnSp>
        <p:nvCxnSpPr>
          <p:cNvPr id="11" name="Straight Connector 10">
            <a:extLst>
              <a:ext uri="{FF2B5EF4-FFF2-40B4-BE49-F238E27FC236}">
                <a16:creationId xmlns:a16="http://schemas.microsoft.com/office/drawing/2014/main" id="{B0AA360F-DECB-4836-8FB6-22C4BC3FB02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684" y="1186792"/>
            <a:ext cx="804195" cy="0"/>
          </a:xfrm>
          <a:prstGeom prst="line">
            <a:avLst/>
          </a:prstGeom>
          <a:ln w="8572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6AC32A04-F3C0-F5AE-4C71-1DB8024F8A08}"/>
              </a:ext>
            </a:extLst>
          </p:cNvPr>
          <p:cNvPicPr>
            <a:picLocks noChangeAspect="1"/>
          </p:cNvPicPr>
          <p:nvPr/>
        </p:nvPicPr>
        <p:blipFill>
          <a:blip r:embed="rId2"/>
          <a:srcRect l="16014" r="40355" b="6"/>
          <a:stretch>
            <a:fillRect/>
          </a:stretch>
        </p:blipFill>
        <p:spPr>
          <a:xfrm>
            <a:off x="6705594" y="1"/>
            <a:ext cx="5486407" cy="6857999"/>
          </a:xfrm>
          <a:prstGeom prst="rect">
            <a:avLst/>
          </a:prstGeom>
        </p:spPr>
      </p:pic>
      <p:sp>
        <p:nvSpPr>
          <p:cNvPr id="5" name="TextBox 4">
            <a:extLst>
              <a:ext uri="{FF2B5EF4-FFF2-40B4-BE49-F238E27FC236}">
                <a16:creationId xmlns:a16="http://schemas.microsoft.com/office/drawing/2014/main" id="{514FF6C5-505F-F49E-2F51-CFA99E033D86}"/>
              </a:ext>
            </a:extLst>
          </p:cNvPr>
          <p:cNvSpPr txBox="1"/>
          <p:nvPr/>
        </p:nvSpPr>
        <p:spPr>
          <a:xfrm>
            <a:off x="269354" y="6042591"/>
            <a:ext cx="643969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Sitka Text"/>
              </a:rPr>
              <a:t>Completed by 75 parents/carers -</a:t>
            </a:r>
            <a:r>
              <a:rPr lang="en-GB" dirty="0">
                <a:latin typeface="Sitka Text"/>
                <a:ea typeface="+mn-lt"/>
                <a:cs typeface="+mn-lt"/>
              </a:rPr>
              <a:t>54% of all </a:t>
            </a:r>
            <a:r>
              <a:rPr lang="en-GB">
                <a:latin typeface="Sitka Text"/>
                <a:ea typeface="+mn-lt"/>
                <a:cs typeface="+mn-lt"/>
              </a:rPr>
              <a:t>Lancaster parents</a:t>
            </a:r>
            <a:r>
              <a:rPr lang="en-GB">
                <a:latin typeface="Sitka Text"/>
              </a:rPr>
              <a:t>/carers  </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a red and white text&#10;&#10;AI-generated content may be incorrect.">
            <a:extLst>
              <a:ext uri="{FF2B5EF4-FFF2-40B4-BE49-F238E27FC236}">
                <a16:creationId xmlns:a16="http://schemas.microsoft.com/office/drawing/2014/main" id="{8B1B4303-24FC-1DD7-6931-026AB7293DAD}"/>
              </a:ext>
            </a:extLst>
          </p:cNvPr>
          <p:cNvPicPr>
            <a:picLocks noChangeAspect="1"/>
          </p:cNvPicPr>
          <p:nvPr/>
        </p:nvPicPr>
        <p:blipFill>
          <a:blip r:embed="rId2"/>
          <a:stretch>
            <a:fillRect/>
          </a:stretch>
        </p:blipFill>
        <p:spPr>
          <a:xfrm>
            <a:off x="1215452" y="339465"/>
            <a:ext cx="10273259" cy="6179070"/>
          </a:xfrm>
          <a:prstGeom prst="rect">
            <a:avLst/>
          </a:prstGeom>
          <a:ln w="57150">
            <a:solidFill>
              <a:srgbClr val="4472C4"/>
            </a:solidFill>
          </a:ln>
        </p:spPr>
      </p:pic>
    </p:spTree>
    <p:extLst>
      <p:ext uri="{BB962C8B-B14F-4D97-AF65-F5344CB8AC3E}">
        <p14:creationId xmlns:p14="http://schemas.microsoft.com/office/powerpoint/2010/main" val="2010100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white text&#10;&#10;AI-generated content may be incorrect.">
            <a:extLst>
              <a:ext uri="{FF2B5EF4-FFF2-40B4-BE49-F238E27FC236}">
                <a16:creationId xmlns:a16="http://schemas.microsoft.com/office/drawing/2014/main" id="{D5156C8E-1E90-B74F-5862-CE7288634E4C}"/>
              </a:ext>
            </a:extLst>
          </p:cNvPr>
          <p:cNvPicPr>
            <a:picLocks noChangeAspect="1"/>
          </p:cNvPicPr>
          <p:nvPr/>
        </p:nvPicPr>
        <p:blipFill>
          <a:blip r:embed="rId2"/>
          <a:stretch>
            <a:fillRect/>
          </a:stretch>
        </p:blipFill>
        <p:spPr>
          <a:xfrm>
            <a:off x="1015584" y="376940"/>
            <a:ext cx="10160832" cy="6104119"/>
          </a:xfrm>
          <a:prstGeom prst="rect">
            <a:avLst/>
          </a:prstGeom>
          <a:ln w="57150">
            <a:solidFill>
              <a:srgbClr val="FFFF00"/>
            </a:solidFill>
          </a:ln>
        </p:spPr>
      </p:pic>
    </p:spTree>
    <p:extLst>
      <p:ext uri="{BB962C8B-B14F-4D97-AF65-F5344CB8AC3E}">
        <p14:creationId xmlns:p14="http://schemas.microsoft.com/office/powerpoint/2010/main" val="3861221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a triangle and a number of percentages&#10;&#10;AI-generated content may be incorrect.">
            <a:extLst>
              <a:ext uri="{FF2B5EF4-FFF2-40B4-BE49-F238E27FC236}">
                <a16:creationId xmlns:a16="http://schemas.microsoft.com/office/drawing/2014/main" id="{9E7EA21A-90B3-F591-F960-9A1FC81E42E9}"/>
              </a:ext>
            </a:extLst>
          </p:cNvPr>
          <p:cNvPicPr>
            <a:picLocks noChangeAspect="1"/>
          </p:cNvPicPr>
          <p:nvPr/>
        </p:nvPicPr>
        <p:blipFill>
          <a:blip r:embed="rId2"/>
          <a:stretch>
            <a:fillRect/>
          </a:stretch>
        </p:blipFill>
        <p:spPr>
          <a:xfrm>
            <a:off x="1252927" y="514350"/>
            <a:ext cx="9686144" cy="5816808"/>
          </a:xfrm>
          <a:prstGeom prst="rect">
            <a:avLst/>
          </a:prstGeom>
          <a:ln w="57150">
            <a:solidFill>
              <a:srgbClr val="FF7700"/>
            </a:solidFill>
          </a:ln>
        </p:spPr>
      </p:pic>
    </p:spTree>
    <p:extLst>
      <p:ext uri="{BB962C8B-B14F-4D97-AF65-F5344CB8AC3E}">
        <p14:creationId xmlns:p14="http://schemas.microsoft.com/office/powerpoint/2010/main" val="13341696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a number of percentages&#10;&#10;AI-generated content may be incorrect.">
            <a:extLst>
              <a:ext uri="{FF2B5EF4-FFF2-40B4-BE49-F238E27FC236}">
                <a16:creationId xmlns:a16="http://schemas.microsoft.com/office/drawing/2014/main" id="{ADE47BEE-91E5-8D0B-8481-28267BDB443B}"/>
              </a:ext>
            </a:extLst>
          </p:cNvPr>
          <p:cNvPicPr>
            <a:picLocks noChangeAspect="1"/>
          </p:cNvPicPr>
          <p:nvPr/>
        </p:nvPicPr>
        <p:blipFill>
          <a:blip r:embed="rId2"/>
          <a:stretch>
            <a:fillRect/>
          </a:stretch>
        </p:blipFill>
        <p:spPr>
          <a:xfrm>
            <a:off x="1065551" y="489366"/>
            <a:ext cx="9773586" cy="5866774"/>
          </a:xfrm>
          <a:prstGeom prst="rect">
            <a:avLst/>
          </a:prstGeom>
          <a:ln w="57150">
            <a:solidFill>
              <a:srgbClr val="0070C0"/>
            </a:solidFill>
          </a:ln>
        </p:spPr>
      </p:pic>
    </p:spTree>
    <p:extLst>
      <p:ext uri="{BB962C8B-B14F-4D97-AF65-F5344CB8AC3E}">
        <p14:creationId xmlns:p14="http://schemas.microsoft.com/office/powerpoint/2010/main" val="141449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a number of percentages&#10;&#10;AI-generated content may be incorrect.">
            <a:extLst>
              <a:ext uri="{FF2B5EF4-FFF2-40B4-BE49-F238E27FC236}">
                <a16:creationId xmlns:a16="http://schemas.microsoft.com/office/drawing/2014/main" id="{F53AAAE5-A3DD-6810-A65B-0C778D0A0D22}"/>
              </a:ext>
            </a:extLst>
          </p:cNvPr>
          <p:cNvPicPr>
            <a:picLocks noChangeAspect="1"/>
          </p:cNvPicPr>
          <p:nvPr/>
        </p:nvPicPr>
        <p:blipFill>
          <a:blip r:embed="rId2"/>
          <a:stretch>
            <a:fillRect/>
          </a:stretch>
        </p:blipFill>
        <p:spPr>
          <a:xfrm>
            <a:off x="1103026" y="426907"/>
            <a:ext cx="9973455" cy="5991693"/>
          </a:xfrm>
          <a:prstGeom prst="rect">
            <a:avLst/>
          </a:prstGeom>
          <a:ln w="57150">
            <a:solidFill>
              <a:srgbClr val="FFFF00"/>
            </a:solidFill>
          </a:ln>
        </p:spPr>
      </p:pic>
    </p:spTree>
    <p:extLst>
      <p:ext uri="{BB962C8B-B14F-4D97-AF65-F5344CB8AC3E}">
        <p14:creationId xmlns:p14="http://schemas.microsoft.com/office/powerpoint/2010/main" val="12817322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a pointy triangle and a white text&#10;&#10;AI-generated content may be incorrect.">
            <a:extLst>
              <a:ext uri="{FF2B5EF4-FFF2-40B4-BE49-F238E27FC236}">
                <a16:creationId xmlns:a16="http://schemas.microsoft.com/office/drawing/2014/main" id="{F893F8D5-6A36-14F9-EEE6-2008AE500F1B}"/>
              </a:ext>
            </a:extLst>
          </p:cNvPr>
          <p:cNvPicPr>
            <a:picLocks noChangeAspect="1"/>
          </p:cNvPicPr>
          <p:nvPr/>
        </p:nvPicPr>
        <p:blipFill>
          <a:blip r:embed="rId2"/>
          <a:stretch>
            <a:fillRect/>
          </a:stretch>
        </p:blipFill>
        <p:spPr>
          <a:xfrm>
            <a:off x="1053059" y="401924"/>
            <a:ext cx="10085881" cy="6054152"/>
          </a:xfrm>
          <a:prstGeom prst="rect">
            <a:avLst/>
          </a:prstGeom>
          <a:ln w="57150">
            <a:solidFill>
              <a:srgbClr val="FF7700"/>
            </a:solidFill>
          </a:ln>
        </p:spPr>
      </p:pic>
    </p:spTree>
    <p:extLst>
      <p:ext uri="{BB962C8B-B14F-4D97-AF65-F5344CB8AC3E}">
        <p14:creationId xmlns:p14="http://schemas.microsoft.com/office/powerpoint/2010/main" val="388221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a triangle and a red triangle&#10;&#10;AI-generated content may be incorrect.">
            <a:extLst>
              <a:ext uri="{FF2B5EF4-FFF2-40B4-BE49-F238E27FC236}">
                <a16:creationId xmlns:a16="http://schemas.microsoft.com/office/drawing/2014/main" id="{1802EAB7-018A-E0C9-A2ED-CC38037528B3}"/>
              </a:ext>
            </a:extLst>
          </p:cNvPr>
          <p:cNvPicPr>
            <a:picLocks noChangeAspect="1"/>
          </p:cNvPicPr>
          <p:nvPr/>
        </p:nvPicPr>
        <p:blipFill>
          <a:blip r:embed="rId2"/>
          <a:stretch>
            <a:fillRect/>
          </a:stretch>
        </p:blipFill>
        <p:spPr>
          <a:xfrm>
            <a:off x="1045817" y="370785"/>
            <a:ext cx="10498111" cy="6303988"/>
          </a:xfrm>
          <a:prstGeom prst="rect">
            <a:avLst/>
          </a:prstGeom>
          <a:ln w="57150">
            <a:solidFill>
              <a:srgbClr val="0070C0"/>
            </a:solidFill>
          </a:ln>
        </p:spPr>
      </p:pic>
    </p:spTree>
    <p:extLst>
      <p:ext uri="{BB962C8B-B14F-4D97-AF65-F5344CB8AC3E}">
        <p14:creationId xmlns:p14="http://schemas.microsoft.com/office/powerpoint/2010/main" val="25677692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a triangle and a number of text&#10;&#10;AI-generated content may be incorrect.">
            <a:extLst>
              <a:ext uri="{FF2B5EF4-FFF2-40B4-BE49-F238E27FC236}">
                <a16:creationId xmlns:a16="http://schemas.microsoft.com/office/drawing/2014/main" id="{9A705B56-2273-2953-6D4C-BAD3E250174B}"/>
              </a:ext>
            </a:extLst>
          </p:cNvPr>
          <p:cNvPicPr>
            <a:picLocks noChangeAspect="1"/>
          </p:cNvPicPr>
          <p:nvPr/>
        </p:nvPicPr>
        <p:blipFill>
          <a:blip r:embed="rId2"/>
          <a:stretch>
            <a:fillRect/>
          </a:stretch>
        </p:blipFill>
        <p:spPr>
          <a:xfrm>
            <a:off x="1028076" y="376940"/>
            <a:ext cx="10135849" cy="6091628"/>
          </a:xfrm>
          <a:prstGeom prst="rect">
            <a:avLst/>
          </a:prstGeom>
          <a:ln w="57150">
            <a:solidFill>
              <a:srgbClr val="FFFF00"/>
            </a:solidFill>
          </a:ln>
        </p:spPr>
      </p:pic>
    </p:spTree>
    <p:extLst>
      <p:ext uri="{BB962C8B-B14F-4D97-AF65-F5344CB8AC3E}">
        <p14:creationId xmlns:p14="http://schemas.microsoft.com/office/powerpoint/2010/main" val="1871352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a triangle and a percentage&#10;&#10;AI-generated content may be incorrect.">
            <a:extLst>
              <a:ext uri="{FF2B5EF4-FFF2-40B4-BE49-F238E27FC236}">
                <a16:creationId xmlns:a16="http://schemas.microsoft.com/office/drawing/2014/main" id="{F357639E-A6CD-9F8E-4DFF-4C7365E0C589}"/>
              </a:ext>
            </a:extLst>
          </p:cNvPr>
          <p:cNvPicPr>
            <a:picLocks noChangeAspect="1"/>
          </p:cNvPicPr>
          <p:nvPr/>
        </p:nvPicPr>
        <p:blipFill>
          <a:blip r:embed="rId2"/>
          <a:stretch>
            <a:fillRect/>
          </a:stretch>
        </p:blipFill>
        <p:spPr>
          <a:xfrm>
            <a:off x="1053059" y="476874"/>
            <a:ext cx="9823554" cy="5904250"/>
          </a:xfrm>
          <a:prstGeom prst="rect">
            <a:avLst/>
          </a:prstGeom>
          <a:ln w="57150">
            <a:solidFill>
              <a:schemeClr val="accent5">
                <a:lumMod val="75000"/>
              </a:schemeClr>
            </a:solidFill>
          </a:ln>
        </p:spPr>
      </p:pic>
    </p:spTree>
    <p:extLst>
      <p:ext uri="{BB962C8B-B14F-4D97-AF65-F5344CB8AC3E}">
        <p14:creationId xmlns:p14="http://schemas.microsoft.com/office/powerpoint/2010/main" val="2888865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a number of percentages&#10;&#10;AI-generated content may be incorrect.">
            <a:extLst>
              <a:ext uri="{FF2B5EF4-FFF2-40B4-BE49-F238E27FC236}">
                <a16:creationId xmlns:a16="http://schemas.microsoft.com/office/drawing/2014/main" id="{8AE31272-C395-2407-B2EF-6F62D4E614C1}"/>
              </a:ext>
            </a:extLst>
          </p:cNvPr>
          <p:cNvPicPr>
            <a:picLocks noChangeAspect="1"/>
          </p:cNvPicPr>
          <p:nvPr/>
        </p:nvPicPr>
        <p:blipFill>
          <a:blip r:embed="rId2"/>
          <a:stretch>
            <a:fillRect/>
          </a:stretch>
        </p:blipFill>
        <p:spPr>
          <a:xfrm>
            <a:off x="1427813" y="426908"/>
            <a:ext cx="9973455" cy="5991693"/>
          </a:xfrm>
          <a:prstGeom prst="rect">
            <a:avLst/>
          </a:prstGeom>
          <a:ln w="57150">
            <a:solidFill>
              <a:srgbClr val="0070C0"/>
            </a:solidFill>
          </a:ln>
        </p:spPr>
      </p:pic>
    </p:spTree>
    <p:extLst>
      <p:ext uri="{BB962C8B-B14F-4D97-AF65-F5344CB8AC3E}">
        <p14:creationId xmlns:p14="http://schemas.microsoft.com/office/powerpoint/2010/main" val="3387322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a triangle and a triangle in the middle&#10;&#10;AI-generated content may be incorrect.">
            <a:extLst>
              <a:ext uri="{FF2B5EF4-FFF2-40B4-BE49-F238E27FC236}">
                <a16:creationId xmlns:a16="http://schemas.microsoft.com/office/drawing/2014/main" id="{9A003FE1-9C9E-891D-83FF-48943756521E}"/>
              </a:ext>
            </a:extLst>
          </p:cNvPr>
          <p:cNvPicPr>
            <a:picLocks noChangeAspect="1"/>
          </p:cNvPicPr>
          <p:nvPr/>
        </p:nvPicPr>
        <p:blipFill>
          <a:blip r:embed="rId2"/>
          <a:stretch>
            <a:fillRect/>
          </a:stretch>
        </p:blipFill>
        <p:spPr>
          <a:xfrm>
            <a:off x="1177977" y="476875"/>
            <a:ext cx="9823554" cy="5904250"/>
          </a:xfrm>
          <a:prstGeom prst="rect">
            <a:avLst/>
          </a:prstGeom>
          <a:ln w="57150">
            <a:solidFill>
              <a:srgbClr val="FFFF00"/>
            </a:solidFill>
          </a:ln>
        </p:spPr>
      </p:pic>
    </p:spTree>
    <p:extLst>
      <p:ext uri="{BB962C8B-B14F-4D97-AF65-F5344CB8AC3E}">
        <p14:creationId xmlns:p14="http://schemas.microsoft.com/office/powerpoint/2010/main" val="38584632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orange triangle and white text&#10;&#10;AI-generated content may be incorrect.">
            <a:extLst>
              <a:ext uri="{FF2B5EF4-FFF2-40B4-BE49-F238E27FC236}">
                <a16:creationId xmlns:a16="http://schemas.microsoft.com/office/drawing/2014/main" id="{2EAFEE10-57CE-3610-7DC9-14C79BA5A71F}"/>
              </a:ext>
            </a:extLst>
          </p:cNvPr>
          <p:cNvPicPr>
            <a:picLocks noChangeAspect="1"/>
          </p:cNvPicPr>
          <p:nvPr/>
        </p:nvPicPr>
        <p:blipFill>
          <a:blip r:embed="rId2"/>
          <a:stretch>
            <a:fillRect/>
          </a:stretch>
        </p:blipFill>
        <p:spPr>
          <a:xfrm>
            <a:off x="1627682" y="576810"/>
            <a:ext cx="9486275" cy="5704381"/>
          </a:xfrm>
          <a:prstGeom prst="rect">
            <a:avLst/>
          </a:prstGeom>
          <a:ln w="57150">
            <a:solidFill>
              <a:schemeClr val="accent5">
                <a:lumMod val="75000"/>
              </a:schemeClr>
            </a:solidFill>
          </a:ln>
        </p:spPr>
      </p:pic>
    </p:spTree>
    <p:extLst>
      <p:ext uri="{BB962C8B-B14F-4D97-AF65-F5344CB8AC3E}">
        <p14:creationId xmlns:p14="http://schemas.microsoft.com/office/powerpoint/2010/main" val="3651973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a number of percentages&#10;&#10;AI-generated content may be incorrect.">
            <a:extLst>
              <a:ext uri="{FF2B5EF4-FFF2-40B4-BE49-F238E27FC236}">
                <a16:creationId xmlns:a16="http://schemas.microsoft.com/office/drawing/2014/main" id="{C540886E-3B2F-FDF7-F7FC-881A8608EA9A}"/>
              </a:ext>
            </a:extLst>
          </p:cNvPr>
          <p:cNvPicPr>
            <a:picLocks noChangeAspect="1"/>
          </p:cNvPicPr>
          <p:nvPr/>
        </p:nvPicPr>
        <p:blipFill>
          <a:blip r:embed="rId2"/>
          <a:stretch>
            <a:fillRect/>
          </a:stretch>
        </p:blipFill>
        <p:spPr>
          <a:xfrm>
            <a:off x="1215452" y="501858"/>
            <a:ext cx="9748603" cy="5854283"/>
          </a:xfrm>
          <a:prstGeom prst="rect">
            <a:avLst/>
          </a:prstGeom>
          <a:ln w="57150">
            <a:solidFill>
              <a:srgbClr val="0070C0"/>
            </a:solidFill>
          </a:ln>
        </p:spPr>
      </p:pic>
    </p:spTree>
    <p:extLst>
      <p:ext uri="{BB962C8B-B14F-4D97-AF65-F5344CB8AC3E}">
        <p14:creationId xmlns:p14="http://schemas.microsoft.com/office/powerpoint/2010/main" val="16206619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a triangle and a number of percentages&#10;&#10;AI-generated content may be incorrect.">
            <a:extLst>
              <a:ext uri="{FF2B5EF4-FFF2-40B4-BE49-F238E27FC236}">
                <a16:creationId xmlns:a16="http://schemas.microsoft.com/office/drawing/2014/main" id="{BAAA363E-EFD8-4043-DAEC-D0ECD7A0168A}"/>
              </a:ext>
            </a:extLst>
          </p:cNvPr>
          <p:cNvPicPr>
            <a:picLocks noChangeAspect="1"/>
          </p:cNvPicPr>
          <p:nvPr/>
        </p:nvPicPr>
        <p:blipFill>
          <a:blip r:embed="rId2"/>
          <a:stretch>
            <a:fillRect/>
          </a:stretch>
        </p:blipFill>
        <p:spPr>
          <a:xfrm>
            <a:off x="1103026" y="426908"/>
            <a:ext cx="9973455" cy="5991693"/>
          </a:xfrm>
          <a:prstGeom prst="rect">
            <a:avLst/>
          </a:prstGeom>
          <a:ln w="57150">
            <a:solidFill>
              <a:srgbClr val="FFFF00"/>
            </a:solidFill>
          </a:ln>
        </p:spPr>
      </p:pic>
    </p:spTree>
    <p:extLst>
      <p:ext uri="{BB962C8B-B14F-4D97-AF65-F5344CB8AC3E}">
        <p14:creationId xmlns:p14="http://schemas.microsoft.com/office/powerpoint/2010/main" val="14176132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a triangle and a red triangle&#10;&#10;AI-generated content may be incorrect.">
            <a:extLst>
              <a:ext uri="{FF2B5EF4-FFF2-40B4-BE49-F238E27FC236}">
                <a16:creationId xmlns:a16="http://schemas.microsoft.com/office/drawing/2014/main" id="{8FF395A7-90B6-7A2F-BF04-F3320FD9D76C}"/>
              </a:ext>
            </a:extLst>
          </p:cNvPr>
          <p:cNvPicPr>
            <a:picLocks noChangeAspect="1"/>
          </p:cNvPicPr>
          <p:nvPr/>
        </p:nvPicPr>
        <p:blipFill>
          <a:blip r:embed="rId2"/>
          <a:stretch>
            <a:fillRect/>
          </a:stretch>
        </p:blipFill>
        <p:spPr>
          <a:xfrm>
            <a:off x="1352862" y="326973"/>
            <a:ext cx="9823554" cy="5904250"/>
          </a:xfrm>
          <a:prstGeom prst="rect">
            <a:avLst/>
          </a:prstGeom>
          <a:ln w="57150">
            <a:solidFill>
              <a:schemeClr val="accent5">
                <a:lumMod val="75000"/>
              </a:schemeClr>
            </a:solidFill>
          </a:ln>
        </p:spPr>
      </p:pic>
    </p:spTree>
    <p:extLst>
      <p:ext uri="{BB962C8B-B14F-4D97-AF65-F5344CB8AC3E}">
        <p14:creationId xmlns:p14="http://schemas.microsoft.com/office/powerpoint/2010/main" val="23101319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circle with a triangle and a number of percentages&#10;&#10;AI-generated content may be incorrect.">
            <a:extLst>
              <a:ext uri="{FF2B5EF4-FFF2-40B4-BE49-F238E27FC236}">
                <a16:creationId xmlns:a16="http://schemas.microsoft.com/office/drawing/2014/main" id="{B24D3317-C6C3-BEE0-D387-493BA791952A}"/>
              </a:ext>
            </a:extLst>
          </p:cNvPr>
          <p:cNvPicPr>
            <a:picLocks noChangeAspect="1"/>
          </p:cNvPicPr>
          <p:nvPr/>
        </p:nvPicPr>
        <p:blipFill>
          <a:blip r:embed="rId2"/>
          <a:stretch>
            <a:fillRect/>
          </a:stretch>
        </p:blipFill>
        <p:spPr>
          <a:xfrm>
            <a:off x="1290404" y="539334"/>
            <a:ext cx="9848537" cy="5916741"/>
          </a:xfrm>
          <a:prstGeom prst="rect">
            <a:avLst/>
          </a:prstGeom>
          <a:ln w="57150">
            <a:solidFill>
              <a:srgbClr val="0070C0"/>
            </a:solidFill>
          </a:ln>
        </p:spPr>
      </p:pic>
    </p:spTree>
    <p:extLst>
      <p:ext uri="{BB962C8B-B14F-4D97-AF65-F5344CB8AC3E}">
        <p14:creationId xmlns:p14="http://schemas.microsoft.com/office/powerpoint/2010/main" val="41362289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C79AA-54E1-6FCE-9C99-9B62DD543FF7}"/>
              </a:ext>
            </a:extLst>
          </p:cNvPr>
          <p:cNvSpPr>
            <a:spLocks noGrp="1"/>
          </p:cNvSpPr>
          <p:nvPr>
            <p:ph type="title"/>
          </p:nvPr>
        </p:nvSpPr>
        <p:spPr>
          <a:xfrm>
            <a:off x="149440" y="273028"/>
            <a:ext cx="9922764" cy="1294228"/>
          </a:xfrm>
        </p:spPr>
        <p:txBody>
          <a:bodyPr>
            <a:normAutofit/>
          </a:bodyPr>
          <a:lstStyle/>
          <a:p>
            <a:r>
              <a:rPr lang="en-GB" sz="3200"/>
              <a:t>What the parents/carers said ....</a:t>
            </a:r>
          </a:p>
        </p:txBody>
      </p:sp>
      <p:sp>
        <p:nvSpPr>
          <p:cNvPr id="4" name="TextBox 3">
            <a:extLst>
              <a:ext uri="{FF2B5EF4-FFF2-40B4-BE49-F238E27FC236}">
                <a16:creationId xmlns:a16="http://schemas.microsoft.com/office/drawing/2014/main" id="{C5F1C75A-DE12-66A3-D8C1-E8F92238ECAA}"/>
              </a:ext>
            </a:extLst>
          </p:cNvPr>
          <p:cNvSpPr txBox="1"/>
          <p:nvPr/>
        </p:nvSpPr>
        <p:spPr>
          <a:xfrm>
            <a:off x="364436" y="3097697"/>
            <a:ext cx="4737652"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solidFill>
                  <a:srgbClr val="242424"/>
                </a:solidFill>
                <a:highlight>
                  <a:srgbClr val="000000"/>
                </a:highlight>
                <a:latin typeface="HGMinchoE"/>
                <a:ea typeface="HGMinchoE"/>
                <a:cs typeface="Aptos Narrow"/>
              </a:rPr>
              <a:t>Jamie</a:t>
            </a:r>
            <a:r>
              <a:rPr lang="en-US" sz="1600" dirty="0">
                <a:solidFill>
                  <a:srgbClr val="242424"/>
                </a:solidFill>
                <a:latin typeface="HGMinchoE"/>
                <a:ea typeface="HGMinchoE"/>
                <a:cs typeface="Aptos Narrow"/>
              </a:rPr>
              <a:t> has blossomed since at Lancaster </a:t>
            </a:r>
            <a:r>
              <a:rPr lang="en-US" sz="1600">
                <a:solidFill>
                  <a:srgbClr val="242424"/>
                </a:solidFill>
                <a:latin typeface="HGMinchoE"/>
                <a:ea typeface="HGMinchoE"/>
                <a:cs typeface="Aptos Narrow"/>
              </a:rPr>
              <a:t>turning into wonderful young adult, ready </a:t>
            </a:r>
            <a:r>
              <a:rPr lang="en-US" sz="1600" dirty="0">
                <a:solidFill>
                  <a:srgbClr val="242424"/>
                </a:solidFill>
                <a:latin typeface="HGMinchoE"/>
                <a:ea typeface="HGMinchoE"/>
                <a:cs typeface="Aptos Narrow"/>
              </a:rPr>
              <a:t>for the next step in his journey </a:t>
            </a:r>
            <a:endParaRPr lang="en-US" sz="1600" dirty="0">
              <a:latin typeface="HGMinchoE"/>
              <a:ea typeface="HGMinchoE"/>
            </a:endParaRPr>
          </a:p>
          <a:p>
            <a:pPr algn="ctr"/>
            <a:endParaRPr lang="en-GB"/>
          </a:p>
        </p:txBody>
      </p:sp>
      <p:sp>
        <p:nvSpPr>
          <p:cNvPr id="5" name="TextBox 4">
            <a:extLst>
              <a:ext uri="{FF2B5EF4-FFF2-40B4-BE49-F238E27FC236}">
                <a16:creationId xmlns:a16="http://schemas.microsoft.com/office/drawing/2014/main" id="{A02CD2A1-F39B-9778-6EA4-BCF30B24CFC7}"/>
              </a:ext>
            </a:extLst>
          </p:cNvPr>
          <p:cNvSpPr txBox="1"/>
          <p:nvPr/>
        </p:nvSpPr>
        <p:spPr>
          <a:xfrm>
            <a:off x="353391" y="1584738"/>
            <a:ext cx="6096000"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rgbClr val="242424"/>
                </a:solidFill>
                <a:latin typeface="Impact"/>
                <a:ea typeface="Aptos Narrow"/>
                <a:cs typeface="Aptos Narrow"/>
              </a:rPr>
              <a:t>Daughter is always happy to go to school &amp; teachers are brilliant </a:t>
            </a:r>
            <a:endParaRPr lang="en-US" sz="1600">
              <a:latin typeface="Impact"/>
            </a:endParaRPr>
          </a:p>
          <a:p>
            <a:pPr algn="ctr"/>
            <a:endParaRPr lang="en-GB"/>
          </a:p>
        </p:txBody>
      </p:sp>
      <p:sp>
        <p:nvSpPr>
          <p:cNvPr id="6" name="TextBox 5">
            <a:extLst>
              <a:ext uri="{FF2B5EF4-FFF2-40B4-BE49-F238E27FC236}">
                <a16:creationId xmlns:a16="http://schemas.microsoft.com/office/drawing/2014/main" id="{E635A19F-9772-123E-EABD-747E91807601}"/>
              </a:ext>
            </a:extLst>
          </p:cNvPr>
          <p:cNvSpPr txBox="1"/>
          <p:nvPr/>
        </p:nvSpPr>
        <p:spPr>
          <a:xfrm>
            <a:off x="1341700" y="2203174"/>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solidFill>
                  <a:srgbClr val="242424"/>
                </a:solidFill>
                <a:latin typeface="Gloucester MT Extra Condensed"/>
                <a:ea typeface="Aptos Narrow"/>
                <a:cs typeface="Aptos Narrow"/>
              </a:rPr>
              <a:t>My son enjoys all the outdoor trips and enjoys participating in all the functions </a:t>
            </a:r>
            <a:r>
              <a:rPr lang="en-US" sz="1600" dirty="0" err="1">
                <a:solidFill>
                  <a:srgbClr val="242424"/>
                </a:solidFill>
                <a:latin typeface="Gloucester MT Extra Condensed"/>
                <a:ea typeface="Aptos Narrow"/>
                <a:cs typeface="Aptos Narrow"/>
              </a:rPr>
              <a:t>organised</a:t>
            </a:r>
            <a:r>
              <a:rPr lang="en-US" sz="1600" dirty="0">
                <a:solidFill>
                  <a:srgbClr val="242424"/>
                </a:solidFill>
                <a:latin typeface="Gloucester MT Extra Condensed"/>
                <a:ea typeface="Aptos Narrow"/>
                <a:cs typeface="Aptos Narrow"/>
              </a:rPr>
              <a:t> by the school</a:t>
            </a:r>
            <a:r>
              <a:rPr lang="en-US" dirty="0">
                <a:solidFill>
                  <a:srgbClr val="242424"/>
                </a:solidFill>
                <a:latin typeface="Aptos Narrow"/>
                <a:ea typeface="Aptos Narrow"/>
                <a:cs typeface="Aptos Narrow"/>
              </a:rPr>
              <a:t>. </a:t>
            </a:r>
            <a:endParaRPr lang="en-US" dirty="0"/>
          </a:p>
          <a:p>
            <a:pPr algn="ctr"/>
            <a:endParaRPr lang="en-GB"/>
          </a:p>
        </p:txBody>
      </p:sp>
      <p:sp>
        <p:nvSpPr>
          <p:cNvPr id="7" name="TextBox 6">
            <a:extLst>
              <a:ext uri="{FF2B5EF4-FFF2-40B4-BE49-F238E27FC236}">
                <a16:creationId xmlns:a16="http://schemas.microsoft.com/office/drawing/2014/main" id="{B9D350E1-B839-FF9B-54E5-1217ED7BA453}"/>
              </a:ext>
            </a:extLst>
          </p:cNvPr>
          <p:cNvSpPr txBox="1"/>
          <p:nvPr/>
        </p:nvSpPr>
        <p:spPr>
          <a:xfrm>
            <a:off x="5764695" y="3130826"/>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242424"/>
                </a:solidFill>
                <a:latin typeface="Broadway"/>
                <a:ea typeface="Aptos Narrow"/>
                <a:cs typeface="Aptos Narrow"/>
              </a:rPr>
              <a:t>Happy with school </a:t>
            </a:r>
            <a:endParaRPr lang="en-US">
              <a:latin typeface="Broadway"/>
            </a:endParaRPr>
          </a:p>
          <a:p>
            <a:pPr algn="ctr"/>
            <a:endParaRPr lang="en-GB"/>
          </a:p>
        </p:txBody>
      </p:sp>
      <p:sp>
        <p:nvSpPr>
          <p:cNvPr id="8" name="TextBox 7">
            <a:extLst>
              <a:ext uri="{FF2B5EF4-FFF2-40B4-BE49-F238E27FC236}">
                <a16:creationId xmlns:a16="http://schemas.microsoft.com/office/drawing/2014/main" id="{1462791D-B03C-5838-CB99-FC05D58FDEC9}"/>
              </a:ext>
            </a:extLst>
          </p:cNvPr>
          <p:cNvSpPr txBox="1"/>
          <p:nvPr/>
        </p:nvSpPr>
        <p:spPr>
          <a:xfrm>
            <a:off x="2716695" y="992347"/>
            <a:ext cx="60960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solidFill>
                  <a:srgbClr val="242424"/>
                </a:solidFill>
                <a:latin typeface="Cavolini"/>
                <a:ea typeface="Aptos Narrow"/>
                <a:cs typeface="Cavolini"/>
              </a:rPr>
              <a:t>The school is very supportive </a:t>
            </a:r>
            <a:endParaRPr lang="en-US" sz="1400">
              <a:latin typeface="Cavolini"/>
              <a:cs typeface="Cavolini"/>
            </a:endParaRPr>
          </a:p>
          <a:p>
            <a:pPr algn="ctr"/>
            <a:endParaRPr lang="en-GB"/>
          </a:p>
        </p:txBody>
      </p:sp>
      <p:sp>
        <p:nvSpPr>
          <p:cNvPr id="9" name="TextBox 8">
            <a:extLst>
              <a:ext uri="{FF2B5EF4-FFF2-40B4-BE49-F238E27FC236}">
                <a16:creationId xmlns:a16="http://schemas.microsoft.com/office/drawing/2014/main" id="{6BDCD370-CC69-5706-4B9A-C5278D4A5044}"/>
              </a:ext>
            </a:extLst>
          </p:cNvPr>
          <p:cNvSpPr txBox="1"/>
          <p:nvPr/>
        </p:nvSpPr>
        <p:spPr>
          <a:xfrm>
            <a:off x="7089912" y="270565"/>
            <a:ext cx="4980609"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solidFill>
                  <a:srgbClr val="242424"/>
                </a:solidFill>
                <a:latin typeface="Comic Sans MS"/>
                <a:ea typeface="Aptos Narrow"/>
                <a:cs typeface="Aptos Narrow"/>
              </a:rPr>
              <a:t>Tom is a very caring head teacher. He and his staff go above and beyond on all levels. Wonderful school 10/10. Thank you so much all of you.</a:t>
            </a:r>
            <a:endParaRPr lang="en-US" dirty="0">
              <a:latin typeface="Comic Sans MS"/>
            </a:endParaRPr>
          </a:p>
          <a:p>
            <a:pPr algn="ctr"/>
            <a:endParaRPr lang="en-GB"/>
          </a:p>
        </p:txBody>
      </p:sp>
      <p:sp>
        <p:nvSpPr>
          <p:cNvPr id="10" name="TextBox 9">
            <a:extLst>
              <a:ext uri="{FF2B5EF4-FFF2-40B4-BE49-F238E27FC236}">
                <a16:creationId xmlns:a16="http://schemas.microsoft.com/office/drawing/2014/main" id="{7409E554-9AD3-BA29-A4D9-A74DFCDC9DA3}"/>
              </a:ext>
            </a:extLst>
          </p:cNvPr>
          <p:cNvSpPr txBox="1"/>
          <p:nvPr/>
        </p:nvSpPr>
        <p:spPr>
          <a:xfrm>
            <a:off x="7945369" y="3782391"/>
            <a:ext cx="3915656"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solidFill>
                  <a:srgbClr val="242424"/>
                </a:solidFill>
                <a:latin typeface="Cavolini"/>
                <a:ea typeface="Aptos Narrow"/>
                <a:cs typeface="Cavolini"/>
              </a:rPr>
              <a:t>I am yet to have an annual review, after that I believe Lancaster school will certainly help me to support and understand my child’s learning better. </a:t>
            </a:r>
            <a:endParaRPr lang="en-US" sz="1400">
              <a:latin typeface="Cavolini"/>
              <a:cs typeface="Cavolini"/>
            </a:endParaRPr>
          </a:p>
          <a:p>
            <a:pPr algn="ctr"/>
            <a:endParaRPr lang="en-GB"/>
          </a:p>
        </p:txBody>
      </p:sp>
      <p:sp>
        <p:nvSpPr>
          <p:cNvPr id="11" name="TextBox 10">
            <a:extLst>
              <a:ext uri="{FF2B5EF4-FFF2-40B4-BE49-F238E27FC236}">
                <a16:creationId xmlns:a16="http://schemas.microsoft.com/office/drawing/2014/main" id="{DF35B4CF-116F-4E13-5298-D6746A2284B4}"/>
              </a:ext>
            </a:extLst>
          </p:cNvPr>
          <p:cNvSpPr txBox="1"/>
          <p:nvPr/>
        </p:nvSpPr>
        <p:spPr>
          <a:xfrm>
            <a:off x="8258708" y="1286566"/>
            <a:ext cx="3279914"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solidFill>
                  <a:srgbClr val="242424"/>
                </a:solidFill>
                <a:latin typeface="Forte"/>
                <a:ea typeface="Aptos Narrow"/>
                <a:cs typeface="Aptos Narrow"/>
              </a:rPr>
              <a:t>Each and every member of staff are fantastic and so helpful. Tom is a very approachable caring lead. This school, Tom and my daughters teachers and LSAs have been a God send.</a:t>
            </a:r>
            <a:endParaRPr lang="en-US" sz="1600">
              <a:latin typeface="Forte"/>
            </a:endParaRPr>
          </a:p>
          <a:p>
            <a:pPr algn="ctr"/>
            <a:endParaRPr lang="en-GB"/>
          </a:p>
        </p:txBody>
      </p:sp>
      <p:sp>
        <p:nvSpPr>
          <p:cNvPr id="3" name="TextBox 5">
            <a:extLst>
              <a:ext uri="{FF2B5EF4-FFF2-40B4-BE49-F238E27FC236}">
                <a16:creationId xmlns:a16="http://schemas.microsoft.com/office/drawing/2014/main" id="{877FFD26-4483-0878-ECBB-41B245881816}"/>
              </a:ext>
            </a:extLst>
          </p:cNvPr>
          <p:cNvSpPr txBox="1"/>
          <p:nvPr/>
        </p:nvSpPr>
        <p:spPr>
          <a:xfrm>
            <a:off x="318636" y="4351278"/>
            <a:ext cx="3468705" cy="181588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latin typeface="HGMinchoE"/>
                <a:ea typeface="HGMinchoE"/>
              </a:rPr>
              <a:t>Absolutely LOVE this school – wish we found you sooner and could stay longer. The staff in Canvey class are just amazing and we are beyond grateful to the care, support and dedication of all who work here. </a:t>
            </a:r>
          </a:p>
        </p:txBody>
      </p:sp>
      <p:sp>
        <p:nvSpPr>
          <p:cNvPr id="12" name="TextBox 6">
            <a:extLst>
              <a:ext uri="{FF2B5EF4-FFF2-40B4-BE49-F238E27FC236}">
                <a16:creationId xmlns:a16="http://schemas.microsoft.com/office/drawing/2014/main" id="{0D471FA1-F3B9-086B-5344-BFFBCD68E358}"/>
              </a:ext>
            </a:extLst>
          </p:cNvPr>
          <p:cNvSpPr txBox="1"/>
          <p:nvPr/>
        </p:nvSpPr>
        <p:spPr>
          <a:xfrm>
            <a:off x="7595964" y="5536841"/>
            <a:ext cx="4473822" cy="92333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Thank you for making my sons have the best future with the best staff! We appreciate you!</a:t>
            </a:r>
          </a:p>
        </p:txBody>
      </p:sp>
      <p:sp>
        <p:nvSpPr>
          <p:cNvPr id="13" name="TextBox 4">
            <a:extLst>
              <a:ext uri="{FF2B5EF4-FFF2-40B4-BE49-F238E27FC236}">
                <a16:creationId xmlns:a16="http://schemas.microsoft.com/office/drawing/2014/main" id="{3417B2E0-8731-CB1C-5862-4C251B3BC402}"/>
              </a:ext>
            </a:extLst>
          </p:cNvPr>
          <p:cNvSpPr txBox="1"/>
          <p:nvPr/>
        </p:nvSpPr>
        <p:spPr>
          <a:xfrm>
            <a:off x="4566499" y="3943781"/>
            <a:ext cx="2528720" cy="107721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latin typeface="Agency FB"/>
              </a:rPr>
              <a:t>What a brilliant school! The kindness and respect from both the teachers and other students are </a:t>
            </a:r>
            <a:r>
              <a:rPr lang="en-GB" sz="1600">
                <a:latin typeface="Agency FB"/>
              </a:rPr>
              <a:t>heartwarming. Thankyou </a:t>
            </a:r>
          </a:p>
        </p:txBody>
      </p:sp>
      <p:sp>
        <p:nvSpPr>
          <p:cNvPr id="14" name="TextBox 1">
            <a:extLst>
              <a:ext uri="{FF2B5EF4-FFF2-40B4-BE49-F238E27FC236}">
                <a16:creationId xmlns:a16="http://schemas.microsoft.com/office/drawing/2014/main" id="{299DCF43-1833-C75F-6968-D08D2D08E738}"/>
              </a:ext>
            </a:extLst>
          </p:cNvPr>
          <p:cNvSpPr txBox="1"/>
          <p:nvPr/>
        </p:nvSpPr>
        <p:spPr>
          <a:xfrm>
            <a:off x="3870657" y="5260239"/>
            <a:ext cx="3003827" cy="160043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dirty="0">
                <a:solidFill>
                  <a:srgbClr val="242424"/>
                </a:solidFill>
                <a:latin typeface="Forte"/>
                <a:ea typeface="Aptos Narrow"/>
                <a:cs typeface="Aptos Narrow"/>
              </a:rPr>
              <a:t>Our daughter will miss Lancaster when she has to leave. She has so many varied opportunities and brilliant caring staff in her class.</a:t>
            </a:r>
            <a:endParaRPr lang="en-US">
              <a:latin typeface="Neue Haas Grotesk Text Pro"/>
            </a:endParaRPr>
          </a:p>
          <a:p>
            <a:pPr algn="ctr"/>
            <a:endParaRPr lang="en-GB"/>
          </a:p>
        </p:txBody>
      </p:sp>
    </p:spTree>
    <p:extLst>
      <p:ext uri="{BB962C8B-B14F-4D97-AF65-F5344CB8AC3E}">
        <p14:creationId xmlns:p14="http://schemas.microsoft.com/office/powerpoint/2010/main" val="25154991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5DC0EC7-C98A-615C-ABB0-268048DD81C9}"/>
              </a:ext>
            </a:extLst>
          </p:cNvPr>
          <p:cNvSpPr txBox="1">
            <a:spLocks/>
          </p:cNvSpPr>
          <p:nvPr/>
        </p:nvSpPr>
        <p:spPr>
          <a:xfrm>
            <a:off x="149440" y="273028"/>
            <a:ext cx="9922764" cy="1294228"/>
          </a:xfrm>
          <a:prstGeom prst="rect">
            <a:avLst/>
          </a:prstGeom>
        </p:spPr>
        <p:txBody>
          <a:bodyPr>
            <a:normAutofit/>
          </a:bodyPr>
          <a:lstStyle>
            <a:lvl1pPr algn="l" defTabSz="914400" rtl="0" eaLnBrk="1" latinLnBrk="0" hangingPunct="1">
              <a:lnSpc>
                <a:spcPct val="85000"/>
              </a:lnSpc>
              <a:spcBef>
                <a:spcPct val="0"/>
              </a:spcBef>
              <a:buNone/>
              <a:defRPr sz="4400" b="1" kern="1200" cap="none" baseline="0">
                <a:solidFill>
                  <a:schemeClr val="tx1"/>
                </a:solidFill>
                <a:latin typeface="+mj-lt"/>
                <a:ea typeface="+mj-ea"/>
                <a:cs typeface="+mj-cs"/>
              </a:defRPr>
            </a:lvl1pPr>
          </a:lstStyle>
          <a:p>
            <a:r>
              <a:rPr lang="en-GB" sz="3200"/>
              <a:t>What the parents/carers said ....</a:t>
            </a:r>
          </a:p>
        </p:txBody>
      </p:sp>
      <p:sp>
        <p:nvSpPr>
          <p:cNvPr id="4" name="TextBox 3">
            <a:extLst>
              <a:ext uri="{FF2B5EF4-FFF2-40B4-BE49-F238E27FC236}">
                <a16:creationId xmlns:a16="http://schemas.microsoft.com/office/drawing/2014/main" id="{87EFFCEC-8F96-527D-1680-44E0A0788DB3}"/>
              </a:ext>
            </a:extLst>
          </p:cNvPr>
          <p:cNvSpPr txBox="1"/>
          <p:nvPr/>
        </p:nvSpPr>
        <p:spPr>
          <a:xfrm>
            <a:off x="1214782" y="1187174"/>
            <a:ext cx="4881218"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latin typeface="Papyrus"/>
                <a:ea typeface="Calibri"/>
                <a:cs typeface="Calibri"/>
              </a:rPr>
              <a:t>Breakfast clubs and extended after school clubs for working parents. Also, summer holiday clubs please if possible. Thanks.</a:t>
            </a:r>
          </a:p>
          <a:p>
            <a:endParaRPr lang="en-US" sz="1400" dirty="0">
              <a:latin typeface="Papyrus"/>
              <a:ea typeface="Calibri"/>
              <a:cs typeface="Calibri"/>
            </a:endParaRPr>
          </a:p>
          <a:p>
            <a:r>
              <a:rPr lang="en-US" sz="1400" dirty="0">
                <a:latin typeface="Papyrus"/>
                <a:ea typeface="Calibri"/>
                <a:cs typeface="Calibri"/>
              </a:rPr>
              <a:t>Q.12 is tricky to answer because for neuro divergent children and young people, </a:t>
            </a:r>
            <a:r>
              <a:rPr lang="en-US" sz="1400" dirty="0" err="1">
                <a:latin typeface="Papyrus"/>
                <a:ea typeface="Calibri"/>
                <a:cs typeface="Calibri"/>
              </a:rPr>
              <a:t>behaviour</a:t>
            </a:r>
            <a:r>
              <a:rPr lang="en-US" sz="1400" dirty="0">
                <a:latin typeface="Papyrus"/>
                <a:ea typeface="Calibri"/>
                <a:cs typeface="Calibri"/>
              </a:rPr>
              <a:t> is communication which can include a myriad of things depending on the individual.</a:t>
            </a:r>
          </a:p>
          <a:p>
            <a:pPr algn="ctr"/>
            <a:endParaRPr lang="en-GB"/>
          </a:p>
        </p:txBody>
      </p:sp>
      <p:sp>
        <p:nvSpPr>
          <p:cNvPr id="5" name="TextBox 4">
            <a:extLst>
              <a:ext uri="{FF2B5EF4-FFF2-40B4-BE49-F238E27FC236}">
                <a16:creationId xmlns:a16="http://schemas.microsoft.com/office/drawing/2014/main" id="{18054F4F-192D-14E5-25D8-BD0473DBB0CB}"/>
              </a:ext>
            </a:extLst>
          </p:cNvPr>
          <p:cNvSpPr txBox="1"/>
          <p:nvPr/>
        </p:nvSpPr>
        <p:spPr>
          <a:xfrm>
            <a:off x="3423478" y="4323522"/>
            <a:ext cx="6096000"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rgbClr val="242424"/>
                </a:solidFill>
                <a:latin typeface="Aharoni"/>
                <a:ea typeface="Aptos Narrow"/>
                <a:cs typeface="Aharoni"/>
              </a:rPr>
              <a:t>Really pleased with </a:t>
            </a:r>
            <a:r>
              <a:rPr lang="en-US" sz="1400" b="1">
                <a:solidFill>
                  <a:srgbClr val="242424"/>
                </a:solidFill>
                <a:highlight>
                  <a:srgbClr val="000000"/>
                </a:highlight>
                <a:latin typeface="Aharoni"/>
                <a:ea typeface="Aptos Narrow"/>
                <a:cs typeface="Aharoni"/>
              </a:rPr>
              <a:t>Joshua’s </a:t>
            </a:r>
            <a:r>
              <a:rPr lang="en-US" sz="1400" b="1">
                <a:solidFill>
                  <a:srgbClr val="242424"/>
                </a:solidFill>
                <a:latin typeface="Aharoni"/>
                <a:ea typeface="Aptos Narrow"/>
                <a:cs typeface="Aharoni"/>
              </a:rPr>
              <a:t>start at Lancaster he is happy and obviously enjoying his time at the school which means he is developing and learning.</a:t>
            </a:r>
            <a:endParaRPr lang="en-US" sz="1400" b="1">
              <a:latin typeface="Aharoni"/>
              <a:cs typeface="Aharoni"/>
            </a:endParaRPr>
          </a:p>
          <a:p>
            <a:pPr algn="ctr"/>
            <a:endParaRPr lang="en-GB"/>
          </a:p>
        </p:txBody>
      </p:sp>
      <p:sp>
        <p:nvSpPr>
          <p:cNvPr id="6" name="TextBox 5">
            <a:extLst>
              <a:ext uri="{FF2B5EF4-FFF2-40B4-BE49-F238E27FC236}">
                <a16:creationId xmlns:a16="http://schemas.microsoft.com/office/drawing/2014/main" id="{91C7EDDC-10A4-B52C-2B63-8F493F166B6F}"/>
              </a:ext>
            </a:extLst>
          </p:cNvPr>
          <p:cNvSpPr txBox="1"/>
          <p:nvPr/>
        </p:nvSpPr>
        <p:spPr>
          <a:xfrm>
            <a:off x="7749389" y="2705900"/>
            <a:ext cx="4108174"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solidFill>
                  <a:srgbClr val="242424"/>
                </a:solidFill>
                <a:latin typeface="Sitka Text"/>
                <a:ea typeface="Aptos Narrow"/>
                <a:cs typeface="Aptos Narrow"/>
              </a:rPr>
              <a:t>I am very happy with </a:t>
            </a:r>
            <a:r>
              <a:rPr lang="en-US" sz="1400" dirty="0">
                <a:solidFill>
                  <a:srgbClr val="242424"/>
                </a:solidFill>
                <a:highlight>
                  <a:srgbClr val="000000"/>
                </a:highlight>
                <a:latin typeface="Sitka Text"/>
                <a:ea typeface="Aptos Narrow"/>
                <a:cs typeface="Aptos Narrow"/>
              </a:rPr>
              <a:t>Joseph’s </a:t>
            </a:r>
            <a:r>
              <a:rPr lang="en-US" sz="1400" dirty="0">
                <a:solidFill>
                  <a:srgbClr val="242424"/>
                </a:solidFill>
                <a:latin typeface="Sitka Text"/>
                <a:ea typeface="Aptos Narrow"/>
                <a:cs typeface="Aptos Narrow"/>
              </a:rPr>
              <a:t>progress in the years he has been at Lancaster School and the quality of his overall experience. I also very much appreciate the context updates regarding daily activities via the app.</a:t>
            </a:r>
            <a:endParaRPr lang="en-US" sz="1400" dirty="0">
              <a:latin typeface="Sitka Text"/>
            </a:endParaRPr>
          </a:p>
          <a:p>
            <a:pPr algn="ctr"/>
            <a:endParaRPr lang="en-GB"/>
          </a:p>
        </p:txBody>
      </p:sp>
      <p:sp>
        <p:nvSpPr>
          <p:cNvPr id="7" name="TextBox 6">
            <a:extLst>
              <a:ext uri="{FF2B5EF4-FFF2-40B4-BE49-F238E27FC236}">
                <a16:creationId xmlns:a16="http://schemas.microsoft.com/office/drawing/2014/main" id="{E12B46DB-BFC3-1E6E-F4B4-0580DE69705E}"/>
              </a:ext>
            </a:extLst>
          </p:cNvPr>
          <p:cNvSpPr txBox="1"/>
          <p:nvPr/>
        </p:nvSpPr>
        <p:spPr>
          <a:xfrm>
            <a:off x="530088" y="3208130"/>
            <a:ext cx="6096000"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solidFill>
                  <a:srgbClr val="242424"/>
                </a:solidFill>
                <a:latin typeface="Bookman Old Style"/>
                <a:ea typeface="Aptos Narrow"/>
                <a:cs typeface="Aptos Narrow"/>
              </a:rPr>
              <a:t>An excellent school, such a caring, nurturing environment, it makes such a huge difference to the quality of my son’s life.</a:t>
            </a:r>
            <a:endParaRPr lang="en-US" sz="1600" dirty="0">
              <a:latin typeface="Neue Haas Grotesk Text Pro"/>
            </a:endParaRPr>
          </a:p>
          <a:p>
            <a:pPr algn="ctr"/>
            <a:endParaRPr lang="en-GB"/>
          </a:p>
        </p:txBody>
      </p:sp>
      <p:sp>
        <p:nvSpPr>
          <p:cNvPr id="8" name="TextBox 7">
            <a:extLst>
              <a:ext uri="{FF2B5EF4-FFF2-40B4-BE49-F238E27FC236}">
                <a16:creationId xmlns:a16="http://schemas.microsoft.com/office/drawing/2014/main" id="{5C527433-228D-5FB5-509C-092F225A1B50}"/>
              </a:ext>
            </a:extLst>
          </p:cNvPr>
          <p:cNvSpPr txBox="1"/>
          <p:nvPr/>
        </p:nvSpPr>
        <p:spPr>
          <a:xfrm>
            <a:off x="7023652" y="535608"/>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242424"/>
                </a:solidFill>
                <a:latin typeface="Sitka Text"/>
                <a:ea typeface="Aptos Narrow"/>
                <a:cs typeface="Aptos Narrow"/>
              </a:rPr>
              <a:t>This is a fantastic school for my daughter. </a:t>
            </a:r>
            <a:endParaRPr lang="en-US">
              <a:latin typeface="Sitka Text"/>
            </a:endParaRPr>
          </a:p>
          <a:p>
            <a:pPr algn="ctr"/>
            <a:endParaRPr lang="en-GB"/>
          </a:p>
        </p:txBody>
      </p:sp>
      <p:sp>
        <p:nvSpPr>
          <p:cNvPr id="2" name="TextBox 1">
            <a:extLst>
              <a:ext uri="{FF2B5EF4-FFF2-40B4-BE49-F238E27FC236}">
                <a16:creationId xmlns:a16="http://schemas.microsoft.com/office/drawing/2014/main" id="{F3D33AD6-76D5-93E6-B4B6-D332CC4BEE34}"/>
              </a:ext>
            </a:extLst>
          </p:cNvPr>
          <p:cNvSpPr txBox="1"/>
          <p:nvPr/>
        </p:nvSpPr>
        <p:spPr>
          <a:xfrm>
            <a:off x="6826246" y="1446616"/>
            <a:ext cx="425013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t>You guys at Lancaster School are doing a wonderful job. Keep up the good work and thank you for helping me support my child. </a:t>
            </a:r>
          </a:p>
        </p:txBody>
      </p:sp>
      <p:sp>
        <p:nvSpPr>
          <p:cNvPr id="9" name="TextBox 8">
            <a:extLst>
              <a:ext uri="{FF2B5EF4-FFF2-40B4-BE49-F238E27FC236}">
                <a16:creationId xmlns:a16="http://schemas.microsoft.com/office/drawing/2014/main" id="{9A04F37D-7D0A-703E-5CCF-CB19016C7FDC}"/>
              </a:ext>
            </a:extLst>
          </p:cNvPr>
          <p:cNvSpPr txBox="1"/>
          <p:nvPr/>
        </p:nvSpPr>
        <p:spPr>
          <a:xfrm>
            <a:off x="7024105" y="5459964"/>
            <a:ext cx="451856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Very happy with the </a:t>
            </a:r>
            <a:r>
              <a:rPr lang="en-GB" dirty="0" err="1"/>
              <a:t>standar</a:t>
            </a:r>
            <a:r>
              <a:rPr lang="en-GB" dirty="0"/>
              <a:t>d set by the school. We have had support and advice </a:t>
            </a:r>
            <a:r>
              <a:rPr lang="en-GB" dirty="0" err="1"/>
              <a:t>r.e</a:t>
            </a:r>
            <a:r>
              <a:rPr lang="en-GB" dirty="0"/>
              <a:t> behavioural problems. </a:t>
            </a:r>
          </a:p>
        </p:txBody>
      </p:sp>
      <p:sp>
        <p:nvSpPr>
          <p:cNvPr id="10" name="TextBox 9">
            <a:extLst>
              <a:ext uri="{FF2B5EF4-FFF2-40B4-BE49-F238E27FC236}">
                <a16:creationId xmlns:a16="http://schemas.microsoft.com/office/drawing/2014/main" id="{7D61C455-4EDD-CBDA-F991-809F1B724B0F}"/>
              </a:ext>
            </a:extLst>
          </p:cNvPr>
          <p:cNvSpPr txBox="1"/>
          <p:nvPr/>
        </p:nvSpPr>
        <p:spPr>
          <a:xfrm>
            <a:off x="484723" y="5462564"/>
            <a:ext cx="4637862"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Broadway"/>
              </a:rPr>
              <a:t>Would be nice to hear about </a:t>
            </a:r>
            <a:r>
              <a:rPr lang="en-GB" sz="1400">
                <a:latin typeface="Broadway"/>
              </a:rPr>
              <a:t>whether</a:t>
            </a:r>
            <a:r>
              <a:rPr lang="en-GB" sz="1400" dirty="0">
                <a:latin typeface="Broadway"/>
              </a:rPr>
              <a:t> he has had a good day in himself. Any meltdowns, different behaviours, how well he has eaten and drank. </a:t>
            </a:r>
          </a:p>
        </p:txBody>
      </p:sp>
    </p:spTree>
    <p:extLst>
      <p:ext uri="{BB962C8B-B14F-4D97-AF65-F5344CB8AC3E}">
        <p14:creationId xmlns:p14="http://schemas.microsoft.com/office/powerpoint/2010/main" val="38703937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A47C0C-3E9B-9B26-48C9-4EBD5AF410B8}"/>
              </a:ext>
            </a:extLst>
          </p:cNvPr>
          <p:cNvSpPr txBox="1"/>
          <p:nvPr/>
        </p:nvSpPr>
        <p:spPr>
          <a:xfrm>
            <a:off x="596348" y="1717261"/>
            <a:ext cx="4903305"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solidFill>
                  <a:srgbClr val="242424"/>
                </a:solidFill>
                <a:latin typeface="Papyrus"/>
                <a:ea typeface="Aptos Narrow"/>
                <a:cs typeface="Aptos Narrow"/>
              </a:rPr>
              <a:t>We feel that this school is perfect for our son and we are pleased with all of the support he receives as well as the learning opportunities he has. </a:t>
            </a:r>
            <a:endParaRPr lang="en-US" sz="1400" dirty="0">
              <a:latin typeface="Papyrus"/>
            </a:endParaRPr>
          </a:p>
          <a:p>
            <a:pPr algn="ctr"/>
            <a:endParaRPr lang="en-GB"/>
          </a:p>
        </p:txBody>
      </p:sp>
      <p:sp>
        <p:nvSpPr>
          <p:cNvPr id="3" name="TextBox 2">
            <a:extLst>
              <a:ext uri="{FF2B5EF4-FFF2-40B4-BE49-F238E27FC236}">
                <a16:creationId xmlns:a16="http://schemas.microsoft.com/office/drawing/2014/main" id="{968AA7EF-C33D-BDB8-360A-0870504CF91A}"/>
              </a:ext>
            </a:extLst>
          </p:cNvPr>
          <p:cNvSpPr txBox="1"/>
          <p:nvPr/>
        </p:nvSpPr>
        <p:spPr>
          <a:xfrm>
            <a:off x="6946348" y="5681869"/>
            <a:ext cx="506895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solidFill>
                  <a:srgbClr val="242424"/>
                </a:solidFill>
                <a:latin typeface="Dotum"/>
                <a:ea typeface="Dotum"/>
                <a:cs typeface="Aptos Narrow"/>
              </a:rPr>
              <a:t>Very pleased our daughter </a:t>
            </a:r>
            <a:r>
              <a:rPr lang="en-US" sz="1400" dirty="0">
                <a:solidFill>
                  <a:srgbClr val="242424"/>
                </a:solidFill>
                <a:highlight>
                  <a:srgbClr val="000000"/>
                </a:highlight>
                <a:latin typeface="Dotum"/>
                <a:ea typeface="Dotum"/>
                <a:cs typeface="Aptos Narrow"/>
              </a:rPr>
              <a:t>Sophie </a:t>
            </a:r>
            <a:r>
              <a:rPr lang="en-US" sz="1400" dirty="0">
                <a:solidFill>
                  <a:srgbClr val="242424"/>
                </a:solidFill>
                <a:latin typeface="Dotum"/>
                <a:ea typeface="Dotum"/>
                <a:cs typeface="Aptos Narrow"/>
              </a:rPr>
              <a:t>loves the school. We have found the staff to be excellent. Especially Leanne and Tom who have gone above and beyond to help us. </a:t>
            </a:r>
            <a:endParaRPr lang="en-US" sz="1400" dirty="0">
              <a:latin typeface="Dotum"/>
              <a:ea typeface="Dotum"/>
            </a:endParaRPr>
          </a:p>
          <a:p>
            <a:pPr algn="ctr"/>
            <a:endParaRPr lang="en-GB"/>
          </a:p>
        </p:txBody>
      </p:sp>
      <p:sp>
        <p:nvSpPr>
          <p:cNvPr id="4" name="TextBox 3">
            <a:extLst>
              <a:ext uri="{FF2B5EF4-FFF2-40B4-BE49-F238E27FC236}">
                <a16:creationId xmlns:a16="http://schemas.microsoft.com/office/drawing/2014/main" id="{15020434-CA10-268B-3810-4DAB903C1B8B}"/>
              </a:ext>
            </a:extLst>
          </p:cNvPr>
          <p:cNvSpPr txBox="1"/>
          <p:nvPr/>
        </p:nvSpPr>
        <p:spPr>
          <a:xfrm>
            <a:off x="7123043" y="270565"/>
            <a:ext cx="506895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solidFill>
                  <a:srgbClr val="242424"/>
                </a:solidFill>
                <a:latin typeface="Agency FB"/>
                <a:ea typeface="Aptos Narrow"/>
                <a:cs typeface="Aptos Narrow"/>
              </a:rPr>
              <a:t>It is always imperative to consistently inform Parents of all elements and aspects within their Children's school day. Both positives and negatives should always be clearly communicated with Parents. </a:t>
            </a:r>
            <a:endParaRPr lang="en-US" sz="1400">
              <a:latin typeface="Agency FB"/>
            </a:endParaRPr>
          </a:p>
          <a:p>
            <a:pPr algn="ctr"/>
            <a:endParaRPr lang="en-GB"/>
          </a:p>
        </p:txBody>
      </p:sp>
      <p:sp>
        <p:nvSpPr>
          <p:cNvPr id="5" name="TextBox 4">
            <a:extLst>
              <a:ext uri="{FF2B5EF4-FFF2-40B4-BE49-F238E27FC236}">
                <a16:creationId xmlns:a16="http://schemas.microsoft.com/office/drawing/2014/main" id="{D8AD1C5B-F03F-FDFE-C78F-A5CCB5035717}"/>
              </a:ext>
            </a:extLst>
          </p:cNvPr>
          <p:cNvSpPr txBox="1"/>
          <p:nvPr/>
        </p:nvSpPr>
        <p:spPr>
          <a:xfrm>
            <a:off x="176695" y="3351696"/>
            <a:ext cx="6096000" cy="32316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solidFill>
                  <a:srgbClr val="242424"/>
                </a:solidFill>
                <a:latin typeface="Papyrus"/>
                <a:ea typeface="Aptos Narrow"/>
                <a:cs typeface="Aptos Narrow"/>
              </a:rPr>
              <a:t>Although </a:t>
            </a:r>
            <a:r>
              <a:rPr lang="en-US" sz="1200" dirty="0">
                <a:solidFill>
                  <a:srgbClr val="242424"/>
                </a:solidFill>
                <a:highlight>
                  <a:srgbClr val="000000"/>
                </a:highlight>
                <a:latin typeface="Papyrus"/>
                <a:ea typeface="Aptos Narrow"/>
                <a:cs typeface="Aptos Narrow"/>
              </a:rPr>
              <a:t>Holly</a:t>
            </a:r>
            <a:r>
              <a:rPr lang="en-US" sz="1200" dirty="0">
                <a:solidFill>
                  <a:srgbClr val="242424"/>
                </a:solidFill>
                <a:latin typeface="Papyrus"/>
                <a:ea typeface="Aptos Narrow"/>
                <a:cs typeface="Aptos Narrow"/>
              </a:rPr>
              <a:t> only joined Lancaster in January we have seen a massive difference in her already. She is so much happier and her </a:t>
            </a:r>
            <a:r>
              <a:rPr lang="en-US" sz="1200" dirty="0" err="1">
                <a:solidFill>
                  <a:srgbClr val="242424"/>
                </a:solidFill>
                <a:latin typeface="Papyrus"/>
                <a:ea typeface="Aptos Narrow"/>
                <a:cs typeface="Aptos Narrow"/>
              </a:rPr>
              <a:t>behaviour</a:t>
            </a:r>
            <a:r>
              <a:rPr lang="en-US" sz="1200" dirty="0">
                <a:solidFill>
                  <a:srgbClr val="242424"/>
                </a:solidFill>
                <a:latin typeface="Papyrus"/>
                <a:ea typeface="Aptos Narrow"/>
                <a:cs typeface="Aptos Narrow"/>
              </a:rPr>
              <a:t> has very noticeably improved. </a:t>
            </a:r>
          </a:p>
          <a:p>
            <a:endParaRPr lang="en-US" sz="1200" dirty="0">
              <a:solidFill>
                <a:srgbClr val="242424"/>
              </a:solidFill>
              <a:latin typeface="Papyrus"/>
              <a:ea typeface="Aptos Narrow"/>
              <a:cs typeface="Aptos Narrow"/>
            </a:endParaRPr>
          </a:p>
          <a:p>
            <a:r>
              <a:rPr lang="en-US" sz="1200" dirty="0">
                <a:solidFill>
                  <a:srgbClr val="242424"/>
                </a:solidFill>
                <a:latin typeface="Papyrus"/>
                <a:ea typeface="Aptos Narrow"/>
                <a:cs typeface="Aptos Narrow"/>
              </a:rPr>
              <a:t>The staff are warm, friendly and helpful. I am yet to meet anyone who isn’t! It was meeting and talking with Tom while he showed us round that convinced my husband and I that</a:t>
            </a:r>
            <a:r>
              <a:rPr lang="en-US" sz="1200" dirty="0">
                <a:solidFill>
                  <a:srgbClr val="242424"/>
                </a:solidFill>
                <a:highlight>
                  <a:srgbClr val="000000"/>
                </a:highlight>
                <a:latin typeface="Papyrus"/>
                <a:ea typeface="Aptos Narrow"/>
                <a:cs typeface="Aptos Narrow"/>
              </a:rPr>
              <a:t> Holly</a:t>
            </a:r>
            <a:r>
              <a:rPr lang="en-US" sz="1200" dirty="0">
                <a:solidFill>
                  <a:srgbClr val="242424"/>
                </a:solidFill>
                <a:latin typeface="Papyrus"/>
                <a:ea typeface="Aptos Narrow"/>
                <a:cs typeface="Aptos Narrow"/>
              </a:rPr>
              <a:t> had to attend Lancaster. I absolutely believe this is the best decision we could have made (I just wish we had known about Lancaster sooner). </a:t>
            </a:r>
          </a:p>
          <a:p>
            <a:endParaRPr lang="en-US" sz="1200" dirty="0">
              <a:solidFill>
                <a:srgbClr val="242424"/>
              </a:solidFill>
              <a:latin typeface="Papyrus"/>
              <a:ea typeface="Aptos Narrow"/>
              <a:cs typeface="Aptos Narrow"/>
            </a:endParaRPr>
          </a:p>
          <a:p>
            <a:r>
              <a:rPr lang="en-US" sz="1200" dirty="0">
                <a:solidFill>
                  <a:srgbClr val="242424"/>
                </a:solidFill>
                <a:latin typeface="Papyrus"/>
                <a:ea typeface="Aptos Narrow"/>
                <a:cs typeface="Aptos Narrow"/>
              </a:rPr>
              <a:t>The activities the children do are brilliant</a:t>
            </a:r>
            <a:r>
              <a:rPr lang="en-US" sz="1200" dirty="0">
                <a:solidFill>
                  <a:srgbClr val="242424"/>
                </a:solidFill>
                <a:highlight>
                  <a:srgbClr val="000000"/>
                </a:highlight>
                <a:latin typeface="Papyrus"/>
                <a:ea typeface="Aptos Narrow"/>
                <a:cs typeface="Aptos Narrow"/>
              </a:rPr>
              <a:t>, Holly</a:t>
            </a:r>
            <a:r>
              <a:rPr lang="en-US" sz="1200" dirty="0">
                <a:solidFill>
                  <a:srgbClr val="242424"/>
                </a:solidFill>
                <a:latin typeface="Papyrus"/>
                <a:ea typeface="Aptos Narrow"/>
                <a:cs typeface="Aptos Narrow"/>
              </a:rPr>
              <a:t> loves everything about it, especially tennis, swimming and cafe visits! </a:t>
            </a:r>
          </a:p>
          <a:p>
            <a:endParaRPr lang="en-US" sz="1200" dirty="0">
              <a:solidFill>
                <a:srgbClr val="242424"/>
              </a:solidFill>
              <a:latin typeface="Papyrus"/>
              <a:ea typeface="Aptos Narrow"/>
              <a:cs typeface="Aptos Narrow"/>
            </a:endParaRPr>
          </a:p>
          <a:p>
            <a:r>
              <a:rPr lang="en-US" sz="1200" dirty="0">
                <a:solidFill>
                  <a:srgbClr val="242424"/>
                </a:solidFill>
                <a:latin typeface="Papyrus"/>
                <a:ea typeface="Aptos Narrow"/>
                <a:cs typeface="Aptos Narrow"/>
              </a:rPr>
              <a:t>Erin, Jess, Jo and Karina have been wonderful with</a:t>
            </a:r>
            <a:r>
              <a:rPr lang="en-US" sz="1200" dirty="0">
                <a:solidFill>
                  <a:srgbClr val="242424"/>
                </a:solidFill>
                <a:highlight>
                  <a:srgbClr val="000000"/>
                </a:highlight>
                <a:latin typeface="Papyrus"/>
                <a:ea typeface="Aptos Narrow"/>
                <a:cs typeface="Aptos Narrow"/>
              </a:rPr>
              <a:t> Holly</a:t>
            </a:r>
            <a:r>
              <a:rPr lang="en-US" sz="1200" dirty="0">
                <a:solidFill>
                  <a:srgbClr val="242424"/>
                </a:solidFill>
                <a:latin typeface="Papyrus"/>
                <a:ea typeface="Aptos Narrow"/>
                <a:cs typeface="Aptos Narrow"/>
              </a:rPr>
              <a:t> and I. They are a big credit to the school and we would like to thank them very much. The feedback we receive daily is very welcome and really helps us to get her talking about her day. The office staff and Leanne have also been very kind and helpful. </a:t>
            </a:r>
          </a:p>
          <a:p>
            <a:endParaRPr lang="en-US" sz="1200" dirty="0">
              <a:solidFill>
                <a:srgbClr val="242424"/>
              </a:solidFill>
              <a:latin typeface="Papyrus"/>
              <a:ea typeface="Aptos Narrow"/>
              <a:cs typeface="Aptos Narrow"/>
            </a:endParaRPr>
          </a:p>
          <a:p>
            <a:r>
              <a:rPr lang="en-US" sz="1200">
                <a:solidFill>
                  <a:srgbClr val="242424"/>
                </a:solidFill>
                <a:latin typeface="Papyrus"/>
                <a:ea typeface="Aptos Narrow"/>
                <a:cs typeface="Aptos Narrow"/>
              </a:rPr>
              <a:t>I have nothing but praise for the school and all the staff.</a:t>
            </a:r>
          </a:p>
        </p:txBody>
      </p:sp>
      <p:sp>
        <p:nvSpPr>
          <p:cNvPr id="7" name="Title 1">
            <a:extLst>
              <a:ext uri="{FF2B5EF4-FFF2-40B4-BE49-F238E27FC236}">
                <a16:creationId xmlns:a16="http://schemas.microsoft.com/office/drawing/2014/main" id="{DEB2F4D1-2272-60C9-D51D-5631B775FB12}"/>
              </a:ext>
            </a:extLst>
          </p:cNvPr>
          <p:cNvSpPr txBox="1">
            <a:spLocks/>
          </p:cNvSpPr>
          <p:nvPr/>
        </p:nvSpPr>
        <p:spPr>
          <a:xfrm>
            <a:off x="149440" y="273028"/>
            <a:ext cx="9922764" cy="1294228"/>
          </a:xfrm>
          <a:prstGeom prst="rect">
            <a:avLst/>
          </a:prstGeom>
        </p:spPr>
        <p:txBody>
          <a:bodyPr>
            <a:normAutofit/>
          </a:bodyPr>
          <a:lstStyle>
            <a:lvl1pPr algn="l" defTabSz="914400" rtl="0" eaLnBrk="1" latinLnBrk="0" hangingPunct="1">
              <a:lnSpc>
                <a:spcPct val="85000"/>
              </a:lnSpc>
              <a:spcBef>
                <a:spcPct val="0"/>
              </a:spcBef>
              <a:buNone/>
              <a:defRPr sz="4400" b="1" kern="1200" cap="none" baseline="0">
                <a:solidFill>
                  <a:schemeClr val="tx1"/>
                </a:solidFill>
                <a:latin typeface="+mj-lt"/>
                <a:ea typeface="+mj-ea"/>
                <a:cs typeface="+mj-cs"/>
              </a:defRPr>
            </a:lvl1pPr>
          </a:lstStyle>
          <a:p>
            <a:r>
              <a:rPr lang="en-GB" sz="3200"/>
              <a:t>What the parents/carers said ....</a:t>
            </a:r>
          </a:p>
        </p:txBody>
      </p:sp>
      <p:sp>
        <p:nvSpPr>
          <p:cNvPr id="8" name="TextBox 7">
            <a:extLst>
              <a:ext uri="{FF2B5EF4-FFF2-40B4-BE49-F238E27FC236}">
                <a16:creationId xmlns:a16="http://schemas.microsoft.com/office/drawing/2014/main" id="{C285BAD0-B9CC-5E75-B8F5-4EDCFB7A82A4}"/>
              </a:ext>
            </a:extLst>
          </p:cNvPr>
          <p:cNvSpPr txBox="1"/>
          <p:nvPr/>
        </p:nvSpPr>
        <p:spPr>
          <a:xfrm>
            <a:off x="1954695" y="1065695"/>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242424"/>
                </a:solidFill>
                <a:latin typeface="Aptos Narrow"/>
                <a:ea typeface="Aptos Narrow"/>
                <a:cs typeface="Aptos Narrow"/>
              </a:rPr>
              <a:t>To learn more basic skills for life.</a:t>
            </a:r>
            <a:endParaRPr lang="en-US"/>
          </a:p>
          <a:p>
            <a:pPr algn="ctr"/>
            <a:endParaRPr lang="en-GB"/>
          </a:p>
        </p:txBody>
      </p:sp>
      <p:sp>
        <p:nvSpPr>
          <p:cNvPr id="9" name="TextBox 8">
            <a:extLst>
              <a:ext uri="{FF2B5EF4-FFF2-40B4-BE49-F238E27FC236}">
                <a16:creationId xmlns:a16="http://schemas.microsoft.com/office/drawing/2014/main" id="{8244A084-E50B-5137-9E9A-D30E26B86DFB}"/>
              </a:ext>
            </a:extLst>
          </p:cNvPr>
          <p:cNvSpPr txBox="1"/>
          <p:nvPr/>
        </p:nvSpPr>
        <p:spPr>
          <a:xfrm>
            <a:off x="5720522" y="1374913"/>
            <a:ext cx="6096000"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solidFill>
                  <a:srgbClr val="242424"/>
                </a:solidFill>
                <a:latin typeface="Gloucester MT Extra Condensed"/>
                <a:ea typeface="Aptos Narrow"/>
                <a:cs typeface="Aptos Narrow"/>
              </a:rPr>
              <a:t>I am pleased with the care and support given to my son since he joined the school in 2024/25 academic year. The headteacher and his class teachers have been great! Thank you</a:t>
            </a:r>
            <a:endParaRPr lang="en-US" sz="1400">
              <a:latin typeface="Gloucester MT Extra Condensed"/>
            </a:endParaRPr>
          </a:p>
          <a:p>
            <a:pPr algn="ctr"/>
            <a:endParaRPr lang="en-GB"/>
          </a:p>
        </p:txBody>
      </p:sp>
      <p:sp>
        <p:nvSpPr>
          <p:cNvPr id="10" name="TextBox 9">
            <a:extLst>
              <a:ext uri="{FF2B5EF4-FFF2-40B4-BE49-F238E27FC236}">
                <a16:creationId xmlns:a16="http://schemas.microsoft.com/office/drawing/2014/main" id="{7F6D5832-EF3A-9828-2AD3-40569E7F7D2D}"/>
              </a:ext>
            </a:extLst>
          </p:cNvPr>
          <p:cNvSpPr txBox="1"/>
          <p:nvPr/>
        </p:nvSpPr>
        <p:spPr>
          <a:xfrm>
            <a:off x="6561118" y="2214541"/>
            <a:ext cx="505405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t>I am very pleased with the support my child has been given and the communication with myself. I cannot fault anything. </a:t>
            </a:r>
          </a:p>
        </p:txBody>
      </p:sp>
      <p:sp>
        <p:nvSpPr>
          <p:cNvPr id="11" name="TextBox 7">
            <a:extLst>
              <a:ext uri="{FF2B5EF4-FFF2-40B4-BE49-F238E27FC236}">
                <a16:creationId xmlns:a16="http://schemas.microsoft.com/office/drawing/2014/main" id="{8D037BA3-7C6C-3EA7-0C72-0464BF534F71}"/>
              </a:ext>
            </a:extLst>
          </p:cNvPr>
          <p:cNvSpPr txBox="1"/>
          <p:nvPr/>
        </p:nvSpPr>
        <p:spPr>
          <a:xfrm>
            <a:off x="8923502" y="4367219"/>
            <a:ext cx="2893072" cy="120032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latin typeface="Dreaming Outloud Script Pro"/>
                <a:cs typeface="Dreaming Outloud Script Pro"/>
              </a:rPr>
              <a:t>Excellent school. I have every faith in the staff </a:t>
            </a:r>
            <a:r>
              <a:rPr lang="en-GB">
                <a:latin typeface="Dreaming Outloud Script Pro"/>
                <a:cs typeface="Dreaming Outloud Script Pro"/>
              </a:rPr>
              <a:t>and my son loves coming</a:t>
            </a:r>
            <a:r>
              <a:rPr lang="en-GB"/>
              <a:t>. </a:t>
            </a:r>
          </a:p>
        </p:txBody>
      </p:sp>
      <p:sp>
        <p:nvSpPr>
          <p:cNvPr id="12" name="TextBox 8">
            <a:extLst>
              <a:ext uri="{FF2B5EF4-FFF2-40B4-BE49-F238E27FC236}">
                <a16:creationId xmlns:a16="http://schemas.microsoft.com/office/drawing/2014/main" id="{C3CDD68A-D5FF-5E50-6E9E-190117B2DE63}"/>
              </a:ext>
            </a:extLst>
          </p:cNvPr>
          <p:cNvSpPr txBox="1"/>
          <p:nvPr/>
        </p:nvSpPr>
        <p:spPr>
          <a:xfrm>
            <a:off x="3766224" y="2538750"/>
            <a:ext cx="3459756"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latin typeface="Impact"/>
              </a:rPr>
              <a:t>Thank you </a:t>
            </a:r>
          </a:p>
        </p:txBody>
      </p:sp>
      <p:sp>
        <p:nvSpPr>
          <p:cNvPr id="13" name="TextBox 2">
            <a:extLst>
              <a:ext uri="{FF2B5EF4-FFF2-40B4-BE49-F238E27FC236}">
                <a16:creationId xmlns:a16="http://schemas.microsoft.com/office/drawing/2014/main" id="{5545AB62-3788-5B4A-E614-3C21105162F9}"/>
              </a:ext>
            </a:extLst>
          </p:cNvPr>
          <p:cNvSpPr txBox="1"/>
          <p:nvPr/>
        </p:nvSpPr>
        <p:spPr>
          <a:xfrm>
            <a:off x="6556364" y="3510425"/>
            <a:ext cx="4492389" cy="120032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rgbClr val="242424"/>
                </a:solidFill>
                <a:latin typeface="DaunPenh"/>
                <a:ea typeface="Aptos Narrow"/>
                <a:cs typeface="DaunPenh"/>
              </a:rPr>
              <a:t>My child has come so far and I cannot think of anything more that needs to be done for further development as he is flourishing there. </a:t>
            </a:r>
            <a:endParaRPr lang="en-US">
              <a:latin typeface="DaunPenh"/>
              <a:cs typeface="DaunPenh"/>
            </a:endParaRPr>
          </a:p>
          <a:p>
            <a:pPr algn="ctr"/>
            <a:endParaRPr lang="en-GB"/>
          </a:p>
        </p:txBody>
      </p:sp>
    </p:spTree>
    <p:extLst>
      <p:ext uri="{BB962C8B-B14F-4D97-AF65-F5344CB8AC3E}">
        <p14:creationId xmlns:p14="http://schemas.microsoft.com/office/powerpoint/2010/main" val="1624853668"/>
      </p:ext>
    </p:extLst>
  </p:cSld>
  <p:clrMapOvr>
    <a:masterClrMapping/>
  </p:clrMapOvr>
</p:sld>
</file>

<file path=ppt/theme/theme1.xml><?xml version="1.0" encoding="utf-8"?>
<a:theme xmlns:a="http://schemas.openxmlformats.org/drawingml/2006/main" name="BjornVTI">
  <a:themeElements>
    <a:clrScheme name="Bjorn">
      <a:dk1>
        <a:sysClr val="windowText" lastClr="000000"/>
      </a:dk1>
      <a:lt1>
        <a:sysClr val="window" lastClr="FFFFFF"/>
      </a:lt1>
      <a:dk2>
        <a:srgbClr val="252747"/>
      </a:dk2>
      <a:lt2>
        <a:srgbClr val="ECE4E9"/>
      </a:lt2>
      <a:accent1>
        <a:srgbClr val="736EB6"/>
      </a:accent1>
      <a:accent2>
        <a:srgbClr val="AB5991"/>
      </a:accent2>
      <a:accent3>
        <a:srgbClr val="AC9F39"/>
      </a:accent3>
      <a:accent4>
        <a:srgbClr val="756029"/>
      </a:accent4>
      <a:accent5>
        <a:srgbClr val="E87850"/>
      </a:accent5>
      <a:accent6>
        <a:srgbClr val="C6922A"/>
      </a:accent6>
      <a:hlink>
        <a:srgbClr val="736EB6"/>
      </a:hlink>
      <a:folHlink>
        <a:srgbClr val="AB5991"/>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jornVTI" id="{D01443FD-65CF-4AEF-9B9D-4466C96F9785}" vid="{36EF4262-385E-40E6-B073-FB18FD98BF4C}"/>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BjornVTI</vt:lpstr>
      <vt:lpstr>Parent Survey Feedback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the parents/carers said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316</cp:revision>
  <dcterms:created xsi:type="dcterms:W3CDTF">2026-03-17T11:50:29Z</dcterms:created>
  <dcterms:modified xsi:type="dcterms:W3CDTF">2026-03-20T14:42:20Z</dcterms:modified>
</cp:coreProperties>
</file>