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9"/>
  </p:notesMasterIdLst>
  <p:sldIdLst>
    <p:sldId id="256" r:id="rId5"/>
    <p:sldId id="261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4BBB"/>
    <a:srgbClr val="E87F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A58A76-01EB-BC22-D660-D00EECC24B07}" v="36" dt="2026-02-12T14:39:12.3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FB7F2-C5E2-4500-8A24-B411B6F40EFC}" type="datetimeFigureOut">
              <a:t>2/25/2026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2B84CC-3ABD-4488-9A7A-AB6B5A52B85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463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2B84CC-3ABD-4488-9A7A-AB6B5A52B85F}" type="slidenum"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252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459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607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502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338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222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143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051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560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87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1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635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48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Core/Multi%20Sensory%20Experiences%20-%20Section%20A%20-%20Using%20a%20Sensory%20Room%20-%20Year%202%20-%20Term%202.docx?d=w8bfcd983aa7b4f0ab531f9becc733d73&amp;csf=1&amp;web=1&amp;e=OjrbDV" TargetMode="External"/><Relationship Id="rId18" Type="http://schemas.openxmlformats.org/officeDocument/2006/relationships/hyperlink" Target="https://lancasterprimaryschool.sharepoint.com/:w:/r/sites/lancasterschool/_layouts/15/doc.aspx?sourcedoc=%7B6d137768-768d-4503-90ac-7896483eaa73%7D&amp;file=medium%20term%20plan-%20phonics.docx&amp;action=default&amp;mobileredirect=true" TargetMode="External"/><Relationship Id="rId26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1/Environmental/The%20World%20Around%20Us%20-%20Sensory%20-%20Year%202%20-Term%201%20-%20Section%20B%20-%20In%20your%20centre%20-%20Gardening.docx?d=wf2da50c9af194f17be6fc930928a3b96&amp;csf=1&amp;web=1&amp;e=LX7cWX" TargetMode="External"/><Relationship Id="rId39" Type="http://schemas.openxmlformats.org/officeDocument/2006/relationships/hyperlink" Target="https://lancasterprimaryschool.sharepoint.com/:w:/r/sites/LancasterSchool/_layouts/15/Doc.aspx?sourcedoc=%7B3AEC3037-1486-480B-B50F-E38C70C0ED02%7D&amp;file=The%20World%20Around%20Us%20-%20Sensory%20-%20Year%203%20-Term%201%20-%20Section%20C%2CD%20-%20In%20the%20Community%20(Seasons%20and%20Weather)y.docx&amp;action=default&amp;mobileredirect=true&amp;DefaultItemOpen=1" TargetMode="External"/><Relationship Id="rId21" Type="http://schemas.openxmlformats.org/officeDocument/2006/relationships/hyperlink" Target="https://lancasterprimaryschool-my.sharepoint.com/:w:/r/personal/avine_lancaster_southend_sch_uk/_layouts/15/Doc.aspx?sourcedoc=%7B53C9D0DC-3FA9-402C-AA72-3A42DC1455A7%7D&amp;file=Meal%20Preparation%20Sensory-%20Cooking%20-%20Year%203-%20Term%202%20-%20Food%20Around%20the%20World.docx&amp;action=default&amp;mobileredirect=true" TargetMode="External"/><Relationship Id="rId34" Type="http://schemas.openxmlformats.org/officeDocument/2006/relationships/hyperlink" Target="https://lancasterprimaryschool.sharepoint.com/:w:/r/sites/LancasterSchool/_layouts/15/Doc.aspx?sourcedoc=%7B7517C0CE-EA53-46DA-AC8E-3DCC6DE33482%7D&amp;file=The%20world%20around%20us%20(personal%20care)%20-%20Year%202%20-%20Term%203%20-%20Teeth.docx&amp;action=default&amp;mobileredirect=true&amp;DefaultItemOpen=1" TargetMode="External"/><Relationship Id="rId42" Type="http://schemas.openxmlformats.org/officeDocument/2006/relationships/hyperlink" Target="https://lancasterprimaryschool.sharepoint.com/:w:/r/sites/LancasterSchool/Resources/CURRICULUM%20KS%204%20%26%205/Key%20Stage%205%20medium%20term%20plans/New%205%20Year%20Sensory%20Plan/Year%202,%20Term%201/Creativity%20-%20Sensory%20-%20Year%202-%20Term%201%20-%20Fantastical%20Topic%20.docx?d=w447ba69281194955af2edd624eaa3807&amp;csf=1&amp;web=1&amp;e=eoPMU9" TargetMode="External"/><Relationship Id="rId47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Music%20Curriculum%20Scheme%20of%20Work%20September%202024/Key%20Stage%205/Music%20Y1T2%20Spr%2025/Music%20Y1T2%20Spr%2025.doc?d=w71cef9031b5c4a2e8ecc69878c5774f2&amp;csf=1&amp;web=1&amp;e=tzFnnD" TargetMode="External"/><Relationship Id="rId7" Type="http://schemas.openxmlformats.org/officeDocument/2006/relationships/hyperlink" Target="https://lancasterprimaryschool.sharepoint.com/:w:/r/sites/LancasterSchool/_layouts/15/Doc.aspx?sourcedoc=%7B9B1E3AA2-E32B-4F74-B676-7EC0BB910B52%7D&amp;file=Sensory%20Topic%20-%20Year%203%20Term%202-%20Cultures.docx&amp;action=default&amp;mobileredirect=true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lancasterprimaryschool.sharepoint.com/:w:/r/sites/LancasterSchool/_layouts/15/Doc.aspx?sourcedoc=%7BA7C14B2D-159F-41C0-A235-2743A673E0B1%7D&amp;file=Multi%20Sensory%20Experience%20-%20Using%20a%20sensory%20room%20-%20Cultures%20-%20Year%203%2C%20Term%202.docx&amp;action=default&amp;mobileredirect=true" TargetMode="External"/><Relationship Id="rId29" Type="http://schemas.openxmlformats.org/officeDocument/2006/relationships/hyperlink" Target="https://lancasterprimaryschool.sharepoint.com/:w:/r/sites/LancasterSchool/_layouts/15/Doc.aspx?sourcedoc=%7B0CA95BCC-6C4E-4288-83DA-233CE3EA3BF2%7D&amp;file=world%20around%20us%20(personal%20care)%202%20of%208.docx&amp;action=default&amp;mobileredirect=true" TargetMode="External"/><Relationship Id="rId11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Core/Personalised%20Targets%20Medium%20Term%20Plan%20(Intensive%20Interaction)%20-%20Year%202,%20Term%202.docx?d=w6b4d5d5c961340c4af4953a6087022d8&amp;csf=1&amp;web=1&amp;e=EksiKA" TargetMode="External"/><Relationship Id="rId24" Type="http://schemas.openxmlformats.org/officeDocument/2006/relationships/hyperlink" Target="https://lancasterprimaryschool-my.sharepoint.com/:w:/r/personal/avine_lancaster_southend_sch_uk/_layouts/15/Doc.aspx?sourcedoc=%7BE98A798D-81FB-4DA3-A38B-DDE6F755BD83%7D&amp;file=Meal%20Preparation%20Sensory-%20Cooking%20-%20Year%203-%20Term%201%20-%20Rice%20and%20Pastas%20AV.docx&amp;action=default&amp;mobileredirect=true" TargetMode="External"/><Relationship Id="rId32" Type="http://schemas.openxmlformats.org/officeDocument/2006/relationships/hyperlink" Target="https://lancasterprimaryschool.sharepoint.com/:w:/r/sites/LancasterSchool/Resources/CURRICULUM%20KS%204%20%26%205/Key%20Stage%205%20medium%20term%20plans/New%205%20Year%20Sensory%20Plan/Year%202,%20Term%201/The%20world%20around%20us%20(personal%20care)%20-%20Year%201%20-%20Term%201%20-%20Washing%20and%20Showering.docx?d=w1cd0de46a6b64e08bb569c7524b58629&amp;csf=1&amp;web=1&amp;e=kXMVcw" TargetMode="External"/><Relationship Id="rId37" Type="http://schemas.openxmlformats.org/officeDocument/2006/relationships/hyperlink" Target="https://lancasterprimaryschool.sharepoint.com/:w:/r/sites/LancasterSchool/_layouts/15/Doc.aspx?sourcedoc=%7B338EBB7F-AE81-4A40-AA92-5183624A91EB%7D&amp;file=The%20World%20Around%20Us%20-%20Sensory%20-%20Year%203%20-Term%203%20-%20Section%20B%20-%20People%20in%20our%20Center.docx&amp;action=default&amp;mobileredirect=true" TargetMode="External"/><Relationship Id="rId40" Type="http://schemas.openxmlformats.org/officeDocument/2006/relationships/hyperlink" Target="https://lancasterprimaryschool.sharepoint.com/:w:/r/sites/LancasterSchool/_layouts/15/Doc.aspx?sourcedoc=%7B4C08BC40-3476-460C-9793-C0195B90A858%7D&amp;file=The%20World%20Around%20Us%20-%20Sensory%20-%20Year%203%20-Term%202%20-%20Section%20D%20-%20In%20the%20community%20-%20indoors.docx&amp;action=default&amp;mobileredirect=true" TargetMode="External"/><Relationship Id="rId45" Type="http://schemas.openxmlformats.org/officeDocument/2006/relationships/hyperlink" Target="https://lancasterprimaryschool.sharepoint.com/:w:/r/sites/LancasterSchool/_layouts/15/Doc.aspx?sourcedoc=%7B9967D25D-ACC2-43A1-B217-6C97ECAC96B3%7D&amp;file=Creativity%20-%20Sensory%20-%20Year%203-%20Term%202-%20Farm%20aniamls.docx&amp;action=default&amp;mobileredirect=true" TargetMode="External"/><Relationship Id="rId5" Type="http://schemas.openxmlformats.org/officeDocument/2006/relationships/hyperlink" Target="https://lancasterprimaryschool.sharepoint.com/:w:/r/sites/LancasterSchool/_layouts/15/Doc.aspx?sourcedoc=%7B8FAC93EE-8FE8-404B-9129-E49AB9E8AEDE%7D&amp;file=Sensory%20Topic%20-%20Year%202%20-%20Term%203%20-%20Under%20the%20Sea.docx&amp;action=default&amp;mobileredirect=true" TargetMode="External"/><Relationship Id="rId15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KS5%20Medium%20Term%20Plans%20Sept%2024/Sensory%20Medium%20Term%20Plans/Year%203%20Term%201/Multi%20Sensory%20Experience%20-%20Using%20a%20sensory%20room%20-%20Seasons%20and%20weather%20-%20Year%203,%20Term%201.docx?d=wec5f022e05dc4d789401b74c0ad03c3c&amp;csf=1&amp;web=1&amp;e=yJLPh8" TargetMode="External"/><Relationship Id="rId23" Type="http://schemas.openxmlformats.org/officeDocument/2006/relationships/hyperlink" Target="https://lancasterprimaryschool-my.sharepoint.com/:w:/r/personal/avine_lancaster_southend_sch_uk/_layouts/15/Doc.aspx?sourcedoc=%7Bc91a2b00-d0d5-418a-a6a7-d7054b834153%7D&amp;action=edit&amp;wdPid=3c09e04f" TargetMode="External"/><Relationship Id="rId28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KS5%20Medium%20Term%20Plans%20Sept%2024/Sensory%20Medium%20Term%20Plans/Year%202,%20Term%203/Environmental/The%20World%20Around%20Us%20-%20Sensory%20-%20Year%202%20-Term%203%20-%20Section%20B%20-%20In%20your%20centre%20-%20Gardening.docx?d=wa259e624e258444b9b8de313f2543288&amp;csf=1&amp;web=1&amp;e=xbdBbX" TargetMode="External"/><Relationship Id="rId36" Type="http://schemas.openxmlformats.org/officeDocument/2006/relationships/hyperlink" Target="https://lancasterprimaryschool.sharepoint.com/:w:/r/sites/LancasterSchool/_layouts/15/Doc.aspx?sourcedoc=%7B4b4cf7b8-c278-4a2b-b411-5b6b5a62122d%7D&amp;action=edit&amp;wdPreviousSession=10ace669-648b-cd94-386d-1c76a5a454f8" TargetMode="External"/><Relationship Id="rId49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Physical/Multisensory%20Experiences%20-%20Section%20E%20-%20Rebound%20Therapy%20%20%20-%20Copy.docx?d=w3ca5ccb4951d4ee3900acfa2650203cb&amp;csf=1&amp;web=1&amp;e=eP5lbf" TargetMode="External"/><Relationship Id="rId10" Type="http://schemas.openxmlformats.org/officeDocument/2006/relationships/hyperlink" Target="https://lancasterprimaryschool.sharepoint.com/:w:/r/sites/LancasterSchool/Resources/CURRICULUM%20KS%204%20%26%205/Key%20Stage%205%20medium%20term%20plans/New%205%20Year%20Sensory%20Plan/Year%202,%20Term%201/Personalised%20Targets%20Medium%20Term%20Plan%20(Intensive%20Interaction).docx?d=w8144d5846af4481ca279be9130ea0e41&amp;csf=1&amp;web=1&amp;e=ugfsUg" TargetMode="External"/><Relationship Id="rId19" Type="http://schemas.openxmlformats.org/officeDocument/2006/relationships/hyperlink" Target="https://lancasterprimaryschool.sharepoint.com/:w:/r/sites/LancasterSchool/Resources/CURRICULUM%20KS%204%20%26%205/Key%20Stage%205%20medium%20term%20plans/New%205%20Year%20Sensory%20Plan/Year%202,%20Term%201/Meal%20Preparation%20Sensory-%20Cooking%20-%20Year%202-%20Term%201%20-%20Breakfast%20.docx?d=w0365c4c06598498ab73e6b1393c5b872&amp;csf=1&amp;web=1&amp;e=GzJh6n" TargetMode="External"/><Relationship Id="rId31" Type="http://schemas.openxmlformats.org/officeDocument/2006/relationships/hyperlink" Target="https://lancasterprimaryschool.sharepoint.com/:w:/r/sites/LancasterSchool/_layouts/15/Doc.aspx?sourcedoc=%7B58031E1A-911A-4560-9C1D-06B9484B8F3A%7D&amp;file=world%20around%20us%20(personal%20care)%20Foot%20Care.docx&amp;action=default&amp;mobileredirect=true" TargetMode="External"/><Relationship Id="rId44" Type="http://schemas.openxmlformats.org/officeDocument/2006/relationships/hyperlink" Target="https://lancasterprimaryschool.sharepoint.com/:w:/r/sites/LancasterSchool/_layouts/15/Doc.aspx?sourcedoc=%7B0B0264E2-B179-4154-A714-05C36A72DDE9%7D&amp;file=Creativity%20-%20Sensory%20-%20Year%203-%20Term%203%20Pottery%20Farm%20animals.docx&amp;action=default&amp;mobileredirect=true" TargetMode="External"/><Relationship Id="rId4" Type="http://schemas.openxmlformats.org/officeDocument/2006/relationships/hyperlink" Target="https://lancasterprimaryschool.sharepoint.com/:w:/r/sites/LancasterSchool/_layouts/15/Doc.aspx?sourcedoc=%7B723FB609-D031-4D71-A0EF-FCADC9E2DAF7%7D&amp;file=Sensory%20Topic%20-%20Year%202%20-%20Term%202%20-%20Special%20Occasions.docx&amp;action=default&amp;mobileredirect=true" TargetMode="External"/><Relationship Id="rId9" Type="http://schemas.openxmlformats.org/officeDocument/2006/relationships/hyperlink" Target="https://lancasterprimaryschool.sharepoint.com/:w:/r/sites/LancasterSchool/_layouts/15/Doc.aspx?sourcedoc=%7B8144D584-6AF4-481C-A279-BE9130EA0E41%7D&amp;file=Personalised%20Targets%20Medium%20Term%20Plan%20(Intensive%20Interaction).docx&amp;action=default&amp;mobileredirect=true" TargetMode="External"/><Relationship Id="rId14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KS5%20Medium%20Term%20Plans%20Sept%2024/Sensory%20Medium%20Term%20Plans/Year%202,%20Term%203/Core/Multi%20Sensory%20Experiences%20-%20Section%20A%20-%20Using%20a%20Sensory%20Room%20-%20Year%202%20-%20Term%202.docx?d=we26e941a4813456ab0fbbe5221dbceb4&amp;csf=1&amp;web=1&amp;e=RtcCgB" TargetMode="External"/><Relationship Id="rId22" Type="http://schemas.openxmlformats.org/officeDocument/2006/relationships/hyperlink" Target="https://lancasterprimaryschool-my.sharepoint.com/:w:/r/personal/avine_lancaster_southend_sch_uk/Documents/Head%20of%20Learning%20Work/Complex%20plans/Meal%20Preparation%20Sensory-%20Cooking%20-%20Year%203-%20Term%201%20-%20Rice%20and%20Pastas%20AV.docx?d=we98a798d81fb4da3a38bdde6f755bd83&amp;csf=1&amp;web=1&amp;e=b37fN5" TargetMode="External"/><Relationship Id="rId27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Environmental/The%20World%20Around%20Us%20-%20Sensory%20-%20Year%202%20-Term%202%20-%20Section%20B%20-%20In%20your%20centre%20-%20Gardening.docx?d=wfc625cd2a09946babfa042fcbaf78bb9&amp;csf=1&amp;web=1&amp;e=pgKCZZ" TargetMode="External"/><Relationship Id="rId30" Type="http://schemas.openxmlformats.org/officeDocument/2006/relationships/hyperlink" Target="https://lancasterprimaryschool.sharepoint.com/:w:/r/sites/LancasterSchool/_layouts/15/Doc.aspx?sourcedoc=%7B3EE8B3F4-F27B-4C82-A230-8F81C3C644B4%7D&amp;file=The%20Word%20Around%20Us%20-%20Medium%20Term%20Plan%20-%20Year%201%20-%20Term%201%20-%20Hand%20Care.docx&amp;action=default&amp;mobileredirect=true" TargetMode="External"/><Relationship Id="rId35" Type="http://schemas.openxmlformats.org/officeDocument/2006/relationships/hyperlink" Target="https://lancasterprimaryschool.sharepoint.com/:w:/r/sites/LancasterSchool/_layouts/15/Doc.aspx?sourcedoc=%7B31376403-A3AD-4EED-A3AA-A9594BF2D794%7D&amp;file=World%20Around%20Us-%20Year%203%20-%20Term%201%20-Section%20A%20-%20Clenaing.doc&amp;action=default&amp;mobileredirect=true" TargetMode="External"/><Relationship Id="rId43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Creativity/Creativity%20-%20Sensory%20-%20Year%202-%20Term%202%20-%20Special%20Occasions%20Topic.docx?d=wbe9c4967b62e4b1d8be9dc809c41e093&amp;csf=1&amp;web=1&amp;e=6xU1TU" TargetMode="External"/><Relationship Id="rId48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1/Physical/Multisensory%20Experiences%20-%20Section%20G,H%20-%20Aromatherapy%20and%20Massage.docx?d=w4cedacdad0c942cf942d1e6f2ed98ddb&amp;csf=1&amp;web=1&amp;e=p0RPV3" TargetMode="External"/><Relationship Id="rId8" Type="http://schemas.openxmlformats.org/officeDocument/2006/relationships/hyperlink" Target="https://lancasterprimaryschool.sharepoint.com/:w:/r/sites/LancasterSchool/_layouts/15/Doc.aspx?sourcedoc=%7B2F70F092-E1A0-4345-8DC3-CFE5230BC32F%7D&amp;file=Sensory%20Topic%20-%20Year%203%20Term%202-%20Cultures%20-%20Copy.docx&amp;action=default&amp;mobileredirect=true" TargetMode="External"/><Relationship Id="rId3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1/Core/Sensory%20Topic%20-%20Year%202%20-%20Term%201%20-%20Fantasical%20.docx?d=w0835106f4d99427e923e3d948edabc5f&amp;csf=1&amp;web=1&amp;e=w5eBjr" TargetMode="External"/><Relationship Id="rId12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1/Core/Multi%20Sensory%20Experiences%20-%20Section%20A%20-%20Using%20a%20Sensory%20Room%20-%20Year%202%20-%20Term%201%20.docx?d=w92c3cc7102ce467889b68f443073d75c&amp;csf=1&amp;web=1&amp;e=bcARtN" TargetMode="External"/><Relationship Id="rId17" Type="http://schemas.openxmlformats.org/officeDocument/2006/relationships/hyperlink" Target="https://lancasterprimaryschool.sharepoint.com/:w:/r/sites/LancasterSchool/_layouts/15/Doc.aspx?sourcedoc=%7BE5AE9F27-39D3-41A8-8846-650498DDC7F6%7D&amp;file=Multi%20Sensory%20Experience%20-%20Using%20a%20sensory%20room%20-%20Cultures%20-%20Year%203%2C%20Term%202.docx&amp;action=default&amp;mobileredirect=true" TargetMode="External"/><Relationship Id="rId25" Type="http://schemas.openxmlformats.org/officeDocument/2006/relationships/hyperlink" Target="https://lancasterprimaryschool.sharepoint.com/:w:/r/sites/LancasterSchool/_layouts/15/Doc.aspx?sourcedoc=%7BA259E624-E258-444B-9B8D-E313F2543288%7D&amp;file=The%20World%20Around%20Us%20-%20Sensory%20-%20Year%202%20-Term%203%20-%20Section%20B%20-%20In%20your%20centre%20-%20Gardening.docx&amp;action=default&amp;mobileredirect=true" TargetMode="External"/><Relationship Id="rId33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PSHE/The%20world%20around%20us%20(personal%20care)%20-%20Year%202%20-%20Term%202%20-%20Clothes.docx?d=wd2d3738266ae419898930b29e7a50415&amp;csf=1&amp;web=1&amp;e=ehdRXg" TargetMode="External"/><Relationship Id="rId38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Environmental/The%20World%20Around%20Us%20-%20Sensory%20-%20Year%202%20-Term%202%20-%20Section%20C,D%20-%20In%20the%20Community%20(Special%20Occasions%20Topic).docx?d=w38a87e1bf84b4e0c8ec42c24022c056d&amp;csf=1&amp;web=1&amp;e=WAweSy" TargetMode="External"/><Relationship Id="rId46" Type="http://schemas.openxmlformats.org/officeDocument/2006/relationships/hyperlink" Target="https://lancasterprimaryschool.sharepoint.com/:w:/r/sites/LancasterSchool/Teaching%20Information/Curriculum%20Statement,%20Maps,%20Plans%20%26%20Info/CURRICULUM%20KS%204%20%26%205/Music%20Curriculum%20Scheme%20of%20Work%20January%202023/Key%20Stage%205/Music%20Y1T1%20Aut%2024.docx?d=w854a9b5ff7474493844077eb7fe86748&amp;csf=1&amp;web=1&amp;e=zMFK11" TargetMode="External"/><Relationship Id="rId20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Vocational/Meal%20Preparation%20Sensory-%20Cooking%20-%20Year%202-%20Term%202%20-%20Soup.docx?d=w8c2cfc414de14b6fb4b4b6bb5aa1aa22&amp;csf=1&amp;web=1&amp;e=SLaLej" TargetMode="External"/><Relationship Id="rId41" Type="http://schemas.openxmlformats.org/officeDocument/2006/relationships/hyperlink" Target="https://lancasterprimaryschool.sharepoint.com/:w:/r/sites/LancasterSchool/_layouts/15/Doc.aspx?sourcedoc=%7B4FC3DD1A-EBD0-4458-ADCB-770A9B9E3676%7D&amp;file=The%20World%20Around%20Us%20-%20Sensory%20-%20Year%203%20-Term%203%20-%20Section%20C%20-%20In%20the%20Community%20-%20Outdoors%20Farm.docx&amp;action=default&amp;mobileredirect=tru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KS5%20Medium%20Term%20Plans%20Sept%2024/Sensory%20Medium%20Term%20Plans/Year%203%20Term%201/Sensory%20Topic%20-%20Year%203%20Term%201%20-%20Season%20and%20Weather.docx?d=wb85a50604fe8491c956c95d04e7ffdd1&amp;csf=1&amp;web=1&amp;e=CF8zCh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Physical/Multisensory%20Experiences%20-%20Section%20B%20-%20Hydrotherapy%20-%20Copy.docx?d=wfa126ebcc4f6426cb0da8412c0281697&amp;csf=1&amp;web=1&amp;e=ZY4NE0" TargetMode="External"/><Relationship Id="rId7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Physical/Multisensory%20Experiences%20-%20Section%20E%20-%20Rebound%20Therapy%20%20%20-%20Copy.docx?d=w3ca5ccb4951d4ee3900acfa2650203cb&amp;csf=1&amp;web=1&amp;e=eP5lbf" TargetMode="External"/><Relationship Id="rId2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1/Physical/Multisensory%20Experiences%20-%20Section%20B%20-%20Hydrotherapy.docx?d=wba8323e2b0f74921ab6de8ac205ed47a&amp;csf=1&amp;web=1&amp;e=fJVNmZ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1/Physical/Multisensory%20Experiences%20-%20Section%20E%20-%20Rebound%20Therapy%20%20.docx?d=w4572bb8763ed4a548296b3cbe6e89605&amp;csf=1&amp;web=1&amp;e=qapJVo" TargetMode="External"/><Relationship Id="rId5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2/Physical/Multisensory%20Experiences%20-%20Section%20D%20-%20Physiotherapy%20and%20Movement%20Programmes%20%20-%20Copy.docx?d=w29f4ca4ee8bb4cdd835bda679bee2e51&amp;csf=1&amp;web=1&amp;e=3pbqMO" TargetMode="External"/><Relationship Id="rId4" Type="http://schemas.openxmlformats.org/officeDocument/2006/relationships/hyperlink" Target="https://lancasterprimaryschool.sharepoint.com/:w:/r/sites/LancasterSchool/Teaching%20Information/Curriculum%20Statement,%20Maps,%20Plans%20%26%20Info/Curriculum%20KS%204%20%26%205%202024/New%20KS5%20Medium%20Term%20Plans/Sensory%20Medium%20Term%20Plans/Year%202,%20Term%201/Physical/Multisensory%20Experiences%20-%20Section%20D%20-%20Physiotherapy%20and%20Movement%20Programmes%20.docx?d=waa0a3f400d2545b58d4394d449614e0b&amp;csf=1&amp;web=1&amp;e=ifiDd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ancasterprimaryschool.sharepoint.com/:w:/r/sites/LancasterSchool/_layouts/15/Doc.aspx?sourcedoc=%7B8144D584-6AF4-481C-A279-BE9130EA0E41%7D&amp;file=Personalised%20Targets%20Medium%20Term%20Plan%20(Intensive%20Interaction).docx&amp;action=default&amp;mobileredirect=true" TargetMode="External"/><Relationship Id="rId2" Type="http://schemas.openxmlformats.org/officeDocument/2006/relationships/hyperlink" Target="https://lancasterprimaryschool.sharepoint.com/:w:/r/sites/LancasterSchool/_layouts/15/Doc.aspx?sourcedoc=%7B478D39CC-5E23-4F6F-8780-55531632401C%7D&amp;file=Engagement-%20Sensory-%20Sensory%20story-%20Space-%20Year%204%20Term%201.docx&amp;action=default&amp;mobileredirect=tru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ancasterprimaryschool.sharepoint.com/:w:/r/sites/LancasterSchool/_layouts/15/Doc.aspx?sourcedoc=%7BA259E624-E258-444B-9B8D-E313F2543288%7D&amp;file=The%20World%20Around%20Us%20-%20Sensory%20-%20Year%202%20-Term%203%20-%20Section%20B%20-%20In%20your%20centre%20-%20Gardening.docx&amp;action=default&amp;mobileredirect=true" TargetMode="External"/><Relationship Id="rId5" Type="http://schemas.openxmlformats.org/officeDocument/2006/relationships/hyperlink" Target="https://lancasterprimaryschool.sharepoint.com/:w:/r/sites/lancasterschool/_layouts/15/doc.aspx?sourcedoc=%7B6d137768-768d-4503-90ac-7896483eaa73%7D&amp;file=medium%20term%20plan-%20phonics.docx&amp;action=default&amp;mobileredirect=true" TargetMode="External"/><Relationship Id="rId4" Type="http://schemas.openxmlformats.org/officeDocument/2006/relationships/hyperlink" Target="https://lancasterprimaryschool.sharepoint.com/:w:/r/sites/LancasterSchool/_layouts/15/Doc.aspx?sourcedoc=%7BFEC85EF9-B580-4C26-B347-1387EE708CCB%7D&amp;file=Multi%20Sensory%20Experience%20-%20Using%20a%20sensory%20room%20-%20Space-%20Year%204%20Term%201.docx&amp;action=default&amp;mobileredirect=true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CA75519-B9AF-47C8-A96A-2F283EA2EA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981888"/>
              </p:ext>
            </p:extLst>
          </p:nvPr>
        </p:nvGraphicFramePr>
        <p:xfrm>
          <a:off x="54755" y="738150"/>
          <a:ext cx="12056116" cy="614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5223">
                  <a:extLst>
                    <a:ext uri="{9D8B030D-6E8A-4147-A177-3AD203B41FA5}">
                      <a16:colId xmlns:a16="http://schemas.microsoft.com/office/drawing/2014/main" val="857483597"/>
                    </a:ext>
                  </a:extLst>
                </a:gridCol>
                <a:gridCol w="1381056">
                  <a:extLst>
                    <a:ext uri="{9D8B030D-6E8A-4147-A177-3AD203B41FA5}">
                      <a16:colId xmlns:a16="http://schemas.microsoft.com/office/drawing/2014/main" val="2805897616"/>
                    </a:ext>
                  </a:extLst>
                </a:gridCol>
                <a:gridCol w="1159427">
                  <a:extLst>
                    <a:ext uri="{9D8B030D-6E8A-4147-A177-3AD203B41FA5}">
                      <a16:colId xmlns:a16="http://schemas.microsoft.com/office/drawing/2014/main" val="602276103"/>
                    </a:ext>
                  </a:extLst>
                </a:gridCol>
                <a:gridCol w="1284073">
                  <a:extLst>
                    <a:ext uri="{9D8B030D-6E8A-4147-A177-3AD203B41FA5}">
                      <a16:colId xmlns:a16="http://schemas.microsoft.com/office/drawing/2014/main" val="4201829969"/>
                    </a:ext>
                  </a:extLst>
                </a:gridCol>
                <a:gridCol w="1205289">
                  <a:extLst>
                    <a:ext uri="{9D8B030D-6E8A-4147-A177-3AD203B41FA5}">
                      <a16:colId xmlns:a16="http://schemas.microsoft.com/office/drawing/2014/main" val="3796334546"/>
                    </a:ext>
                  </a:extLst>
                </a:gridCol>
                <a:gridCol w="1191814">
                  <a:extLst>
                    <a:ext uri="{9D8B030D-6E8A-4147-A177-3AD203B41FA5}">
                      <a16:colId xmlns:a16="http://schemas.microsoft.com/office/drawing/2014/main" val="825820658"/>
                    </a:ext>
                  </a:extLst>
                </a:gridCol>
                <a:gridCol w="1109535">
                  <a:extLst>
                    <a:ext uri="{9D8B030D-6E8A-4147-A177-3AD203B41FA5}">
                      <a16:colId xmlns:a16="http://schemas.microsoft.com/office/drawing/2014/main" val="1267156771"/>
                    </a:ext>
                  </a:extLst>
                </a:gridCol>
                <a:gridCol w="1168877">
                  <a:extLst>
                    <a:ext uri="{9D8B030D-6E8A-4147-A177-3AD203B41FA5}">
                      <a16:colId xmlns:a16="http://schemas.microsoft.com/office/drawing/2014/main" val="2547110465"/>
                    </a:ext>
                  </a:extLst>
                </a:gridCol>
                <a:gridCol w="1168877">
                  <a:extLst>
                    <a:ext uri="{9D8B030D-6E8A-4147-A177-3AD203B41FA5}">
                      <a16:colId xmlns:a16="http://schemas.microsoft.com/office/drawing/2014/main" val="2009674637"/>
                    </a:ext>
                  </a:extLst>
                </a:gridCol>
                <a:gridCol w="1291945">
                  <a:extLst>
                    <a:ext uri="{9D8B030D-6E8A-4147-A177-3AD203B41FA5}">
                      <a16:colId xmlns:a16="http://schemas.microsoft.com/office/drawing/2014/main" val="327263110"/>
                    </a:ext>
                  </a:extLst>
                </a:gridCol>
              </a:tblGrid>
              <a:tr h="326367">
                <a:tc>
                  <a:txBody>
                    <a:bodyPr/>
                    <a:lstStyle/>
                    <a:p>
                      <a:r>
                        <a:rPr lang="en-GB" sz="900" b="1" dirty="0"/>
                        <a:t>Curriculum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1</a:t>
                      </a:r>
                    </a:p>
                    <a:p>
                      <a:r>
                        <a:rPr lang="en-GB" sz="900" b="1" dirty="0"/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1 </a:t>
                      </a:r>
                    </a:p>
                    <a:p>
                      <a:r>
                        <a:rPr lang="en-GB" sz="900" b="1" dirty="0"/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1</a:t>
                      </a:r>
                    </a:p>
                    <a:p>
                      <a:r>
                        <a:rPr lang="en-GB" sz="900" b="1" dirty="0"/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2</a:t>
                      </a:r>
                    </a:p>
                    <a:p>
                      <a:r>
                        <a:rPr lang="en-GB" sz="900" b="1" dirty="0"/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2</a:t>
                      </a:r>
                    </a:p>
                    <a:p>
                      <a:r>
                        <a:rPr lang="en-GB" sz="900" b="1" dirty="0"/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2</a:t>
                      </a:r>
                    </a:p>
                    <a:p>
                      <a:r>
                        <a:rPr lang="en-GB" sz="900" b="1" dirty="0"/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3</a:t>
                      </a:r>
                    </a:p>
                    <a:p>
                      <a:r>
                        <a:rPr lang="en-GB" sz="900" b="1" dirty="0"/>
                        <a:t>Term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3</a:t>
                      </a:r>
                    </a:p>
                    <a:p>
                      <a:r>
                        <a:rPr lang="en-GB" sz="900" b="1" dirty="0"/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Year 3 </a:t>
                      </a:r>
                    </a:p>
                    <a:p>
                      <a:r>
                        <a:rPr lang="en-GB" sz="900" b="1" dirty="0"/>
                        <a:t>Term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099123"/>
                  </a:ext>
                </a:extLst>
              </a:tr>
              <a:tr h="556744">
                <a:tc>
                  <a:txBody>
                    <a:bodyPr/>
                    <a:lstStyle/>
                    <a:p>
                      <a:r>
                        <a:rPr lang="en-GB" sz="1100" dirty="0"/>
                        <a:t>Engagement: Sensory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– </a:t>
                      </a:r>
                      <a:r>
                        <a:rPr lang="en-GB" sz="900" dirty="0"/>
                        <a:t>Special Occasions</a:t>
                      </a:r>
                      <a:r>
                        <a:rPr lang="en-GB" sz="800" dirty="0"/>
                        <a:t> </a:t>
                      </a:r>
                      <a:r>
                        <a:rPr lang="en-GB" sz="700" dirty="0"/>
                        <a:t>– Halloween </a:t>
                      </a:r>
                      <a:endParaRPr lang="en-US" sz="700" dirty="0"/>
                    </a:p>
                    <a:p>
                      <a:r>
                        <a:rPr lang="en-GB" sz="700" dirty="0"/>
                        <a:t>Fireworks, Christmas 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– </a:t>
                      </a:r>
                      <a:r>
                        <a:rPr lang="en-GB" sz="900" dirty="0"/>
                        <a:t>Jungle 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– </a:t>
                      </a:r>
                      <a:r>
                        <a:rPr lang="en-GB" sz="900" dirty="0"/>
                        <a:t>Places to visit – </a:t>
                      </a:r>
                      <a:r>
                        <a:rPr lang="en-GB" sz="800" dirty="0"/>
                        <a:t>At the seaside, At the fairground, at the park 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</a:t>
                      </a:r>
                      <a:r>
                        <a:rPr lang="en-GB" sz="900" dirty="0"/>
                        <a:t>-</a:t>
                      </a:r>
                      <a:r>
                        <a:rPr lang="en-GB" sz="900" dirty="0">
                          <a:hlinkClick r:id="rId3"/>
                        </a:rPr>
                        <a:t>Fantastic</a:t>
                      </a:r>
                      <a:r>
                        <a:rPr lang="en-GB" sz="900" dirty="0"/>
                        <a:t>       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- </a:t>
                      </a:r>
                      <a:r>
                        <a:rPr lang="en-GB" sz="900" dirty="0">
                          <a:hlinkClick r:id="rId4"/>
                        </a:rPr>
                        <a:t>Special Occasions</a:t>
                      </a:r>
                      <a:r>
                        <a:rPr lang="en-GB" sz="900" dirty="0"/>
                        <a:t> -</a:t>
                      </a:r>
                      <a:r>
                        <a:rPr lang="en-GB" sz="800" dirty="0"/>
                        <a:t>Valentines, Easter, Birthdays </a:t>
                      </a:r>
                      <a:endParaRPr lang="en-US" sz="8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Topic </a:t>
                      </a:r>
                      <a:r>
                        <a:rPr lang="en-GB" sz="900" dirty="0">
                          <a:hlinkClick r:id="rId5"/>
                        </a:rPr>
                        <a:t>– Under the Sea</a:t>
                      </a:r>
                      <a:r>
                        <a:rPr lang="en-GB" sz="900" dirty="0"/>
                        <a:t> 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Topic – </a:t>
                      </a:r>
                      <a:r>
                        <a:rPr lang="en-GB" sz="900" dirty="0">
                          <a:hlinkClick r:id="rId6"/>
                        </a:rPr>
                        <a:t>Seasons and weather</a:t>
                      </a:r>
                      <a:endParaRPr lang="en-GB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Topic – </a:t>
                      </a:r>
                      <a:r>
                        <a:rPr lang="en-GB" sz="900" dirty="0">
                          <a:hlinkClick r:id="rId7"/>
                        </a:rPr>
                        <a:t>Cultures</a:t>
                      </a:r>
                      <a:r>
                        <a:rPr lang="en-GB" sz="900" dirty="0"/>
                        <a:t> 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Topic – </a:t>
                      </a:r>
                      <a:r>
                        <a:rPr lang="en-GB" sz="900" dirty="0">
                          <a:hlinkClick r:id="rId8"/>
                        </a:rPr>
                        <a:t>Farm</a:t>
                      </a:r>
                      <a:r>
                        <a:rPr lang="en-GB" sz="900" dirty="0"/>
                        <a:t> 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3127460"/>
                  </a:ext>
                </a:extLst>
              </a:tr>
              <a:tr h="451155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10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9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9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9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0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1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9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9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9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9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5389506"/>
                  </a:ext>
                </a:extLst>
              </a:tr>
              <a:tr h="37436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Multi-Sensory Experiences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A – Using a Sensory Room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Using a Sensory Room 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Using a Sensory Room 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2"/>
                        </a:rPr>
                        <a:t>Using a Sensory Room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3"/>
                        </a:rPr>
                        <a:t>Using a Sensory Room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4"/>
                        </a:rPr>
                        <a:t>– Using a Sensory Room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5"/>
                        </a:rPr>
                        <a:t>Using a Sensory Room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6"/>
                        </a:rPr>
                        <a:t>Using a Sensory Room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7"/>
                        </a:rPr>
                        <a:t>Using a Sensory Room Farm</a:t>
                      </a:r>
                      <a:endParaRPr lang="en-US" sz="10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79976"/>
                  </a:ext>
                </a:extLst>
              </a:tr>
              <a:tr h="21117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Phonics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18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84548"/>
                  </a:ext>
                </a:extLst>
              </a:tr>
              <a:tr h="45115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Meal Preparation and Cooking – Sensory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Seasonal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Dips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Sweet treats and flavours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19"/>
                        </a:rPr>
                        <a:t>Breakfasts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0"/>
                        </a:rPr>
                        <a:t>Soups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1"/>
                        </a:rPr>
                        <a:t>Desserts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2"/>
                        </a:rPr>
                        <a:t>Rice and Pastas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3"/>
                        </a:rPr>
                        <a:t>Food around the world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4"/>
                        </a:rPr>
                        <a:t>Drinks – Hot and Cold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0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197735"/>
                  </a:ext>
                </a:extLst>
              </a:tr>
              <a:tr h="47995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The World around us – Gardening</a:t>
                      </a:r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5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5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5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6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7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8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5"/>
                        </a:rPr>
                        <a:t>Section B – 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5"/>
                        </a:rPr>
                        <a:t>Section B – 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5"/>
                        </a:rPr>
                        <a:t>Section B – 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6005506"/>
                  </a:ext>
                </a:extLst>
              </a:tr>
              <a:tr h="48955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The World around us – </a:t>
                      </a:r>
                      <a:r>
                        <a:rPr lang="en-GB" sz="700" dirty="0"/>
                        <a:t>Personal Care  and Relationships </a:t>
                      </a:r>
                      <a:endParaRPr lang="en-US" sz="7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A  -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GB" sz="1000" dirty="0">
                          <a:hlinkClick r:id="rId29"/>
                        </a:rPr>
                        <a:t>Hair Care</a:t>
                      </a: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A - 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GB" sz="1000" dirty="0">
                          <a:hlinkClick r:id="rId30"/>
                        </a:rPr>
                        <a:t>Hand care</a:t>
                      </a:r>
                      <a:r>
                        <a:rPr lang="en-GB" sz="1000" dirty="0"/>
                        <a:t> </a:t>
                      </a: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A -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GB" sz="1000" dirty="0">
                          <a:hlinkClick r:id="rId31"/>
                        </a:rPr>
                        <a:t>Footcare</a:t>
                      </a: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A  - </a:t>
                      </a:r>
                      <a:r>
                        <a:rPr lang="en-GB" sz="1000" dirty="0">
                          <a:hlinkClick r:id="rId32"/>
                        </a:rPr>
                        <a:t>Washing and Showering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A – </a:t>
                      </a:r>
                      <a:r>
                        <a:rPr lang="en-GB" sz="1000" dirty="0">
                          <a:hlinkClick r:id="rId33"/>
                        </a:rPr>
                        <a:t>Clothes</a:t>
                      </a:r>
                      <a:r>
                        <a:rPr lang="en-GB" sz="1000" dirty="0"/>
                        <a:t> 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>
                          <a:hlinkClick r:id="rId34"/>
                        </a:rPr>
                        <a:t>Section A – Teeth</a:t>
                      </a:r>
                      <a:r>
                        <a:rPr lang="en-GB" sz="1000" dirty="0"/>
                        <a:t> 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>
                          <a:hlinkClick r:id="rId35"/>
                        </a:rPr>
                        <a:t>Section A- Cleaning</a:t>
                      </a:r>
                      <a:r>
                        <a:rPr lang="en-GB" sz="1000" dirty="0"/>
                        <a:t> 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>
                          <a:hlinkClick r:id="rId36"/>
                        </a:rPr>
                        <a:t>Section B – Places in our Centre</a:t>
                      </a:r>
                      <a:endParaRPr lang="en-US" dirty="0">
                        <a:hlinkClick r:id="rId36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B – </a:t>
                      </a:r>
                      <a:r>
                        <a:rPr lang="en-GB" sz="1000" dirty="0">
                          <a:hlinkClick r:id="rId37"/>
                        </a:rPr>
                        <a:t>People in School</a:t>
                      </a:r>
                      <a:r>
                        <a:rPr lang="en-GB" sz="1000" dirty="0"/>
                        <a:t> 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758039"/>
                  </a:ext>
                </a:extLst>
              </a:tr>
              <a:tr h="54591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The World around us  - community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Section C and D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5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C and D </a:t>
                      </a:r>
                      <a:endParaRPr lang="en-US" sz="105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Section C and D </a:t>
                      </a:r>
                    </a:p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In the Community</a:t>
                      </a:r>
                      <a:endParaRPr lang="en-GB" sz="1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lvl="0">
                        <a:buNone/>
                      </a:pPr>
                      <a:endParaRPr lang="en-GB" sz="9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8"/>
                        </a:rPr>
                        <a:t>Section C and D</a:t>
                      </a:r>
                      <a:r>
                        <a:rPr lang="en-GB" sz="10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0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In the Community</a:t>
                      </a:r>
                      <a:b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'Under the Sea'</a:t>
                      </a:r>
                      <a:r>
                        <a:rPr lang="en-GB" sz="600" dirty="0"/>
                        <a:t> </a:t>
                      </a:r>
                      <a:endParaRPr lang="en-US" sz="6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9"/>
                        </a:rPr>
                        <a:t>Section C and D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In the Community</a:t>
                      </a:r>
                      <a:b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'Seasons and Weather'</a:t>
                      </a:r>
                      <a:endParaRPr lang="en-GB" sz="7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D –</a:t>
                      </a:r>
                      <a:endParaRPr lang="en-GB" sz="7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40"/>
                        </a:rPr>
                        <a:t>In the community – Indoors cultures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C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41"/>
                        </a:rPr>
                        <a:t>– In the Community – Outdoors 'Farm'</a:t>
                      </a:r>
                      <a:endParaRPr lang="en-US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567658"/>
                  </a:ext>
                </a:extLst>
              </a:tr>
              <a:tr h="575942">
                <a:tc>
                  <a:txBody>
                    <a:bodyPr/>
                    <a:lstStyle/>
                    <a:p>
                      <a:r>
                        <a:rPr lang="en-GB" sz="1000" dirty="0"/>
                        <a:t>Creativity 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 A -Costume performance  Section C – Pottery </a:t>
                      </a:r>
                      <a:endParaRPr lang="en-US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B – printing 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 - Making Pictures 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D- Making Pictures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B-Printing</a:t>
                      </a:r>
                    </a:p>
                    <a:p>
                      <a:pPr lvl="0">
                        <a:buNone/>
                      </a:pPr>
                      <a:endParaRPr lang="en-GB" sz="90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A – </a:t>
                      </a:r>
                      <a:r>
                        <a:rPr lang="en-GB" sz="900" dirty="0">
                          <a:hlinkClick r:id="rId42"/>
                        </a:rPr>
                        <a:t>Costumes</a:t>
                      </a:r>
                      <a:r>
                        <a:rPr lang="en-GB" sz="900" dirty="0"/>
                        <a:t> 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 – </a:t>
                      </a:r>
                      <a:r>
                        <a:rPr lang="en-GB" sz="900" dirty="0">
                          <a:hlinkClick r:id="rId42"/>
                        </a:rPr>
                        <a:t>Making Pictures</a:t>
                      </a:r>
                      <a:r>
                        <a:rPr lang="en-GB" sz="900" dirty="0"/>
                        <a:t> 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B – </a:t>
                      </a:r>
                      <a:r>
                        <a:rPr lang="en-GB" sz="900" dirty="0">
                          <a:hlinkClick r:id="rId43"/>
                        </a:rPr>
                        <a:t>Printing</a:t>
                      </a:r>
                      <a:r>
                        <a:rPr lang="en-GB" sz="900" dirty="0"/>
                        <a:t> 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 – </a:t>
                      </a:r>
                      <a:r>
                        <a:rPr lang="en-GB" sz="900" dirty="0">
                          <a:hlinkClick r:id="rId43"/>
                        </a:rPr>
                        <a:t>making Pictures</a:t>
                      </a:r>
                      <a:r>
                        <a:rPr lang="en-GB" sz="900" dirty="0"/>
                        <a:t> </a:t>
                      </a:r>
                    </a:p>
                    <a:p>
                      <a:pPr lvl="0">
                        <a:buNone/>
                      </a:pPr>
                      <a:endParaRPr lang="en-GB" sz="90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C – Pottery 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 – making Pictures 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B – Printing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 – making Pictures 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B –Printing 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D- Making Pictures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C – </a:t>
                      </a:r>
                      <a:r>
                        <a:rPr lang="en-GB" sz="900" dirty="0">
                          <a:hlinkClick r:id="rId44"/>
                        </a:rPr>
                        <a:t>Potter</a:t>
                      </a:r>
                      <a:r>
                        <a:rPr lang="en-GB" sz="900" dirty="0"/>
                        <a:t>y  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B Printing – Section D - Making pictures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>
                          <a:hlinkClick r:id="rId45"/>
                        </a:rPr>
                        <a:t>Farm</a:t>
                      </a:r>
                      <a:r>
                        <a:rPr lang="en-GB" sz="900" dirty="0"/>
                        <a:t> 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193807"/>
                  </a:ext>
                </a:extLst>
              </a:tr>
              <a:tr h="49915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Music  -</a:t>
                      </a:r>
                    </a:p>
                    <a:p>
                      <a:pPr lvl="0">
                        <a:buNone/>
                      </a:pPr>
                      <a:r>
                        <a:rPr lang="en-GB" sz="700" dirty="0"/>
                        <a:t>Creativity Book </a:t>
                      </a:r>
                    </a:p>
                    <a:p>
                      <a:pPr lvl="0">
                        <a:buNone/>
                      </a:pPr>
                      <a:r>
                        <a:rPr lang="en-GB" sz="700" dirty="0"/>
                        <a:t>Section E</a:t>
                      </a:r>
                    </a:p>
                    <a:p>
                      <a:pPr lvl="0">
                        <a:buNone/>
                      </a:pPr>
                      <a:r>
                        <a:rPr lang="en-GB" sz="700" dirty="0"/>
                        <a:t>MSE Book – Section C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dirty="0"/>
                        <a:t>Music lessons focused on the above topic. Evidence these lessons through Creativity and MSE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 </a:t>
                      </a:r>
                      <a:r>
                        <a:rPr lang="en-US" sz="700" dirty="0">
                          <a:hlinkClick r:id="rId46"/>
                        </a:rPr>
                        <a:t>Music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 </a:t>
                      </a:r>
                      <a:r>
                        <a:rPr lang="en-US" sz="700" dirty="0">
                          <a:hlinkClick r:id="rId47"/>
                        </a:rPr>
                        <a:t>Music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7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7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853305"/>
                  </a:ext>
                </a:extLst>
              </a:tr>
              <a:tr h="39356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000" dirty="0"/>
                        <a:t>Multi-Sensory Experiences </a:t>
                      </a:r>
                      <a:endParaRPr lang="en-US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Section G – Aromatherapy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GB" sz="800" dirty="0"/>
                        <a:t>Section H - Massage</a:t>
                      </a:r>
                      <a:endParaRPr lang="en-GB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48"/>
                        </a:rPr>
                        <a:t>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48"/>
                        </a:rPr>
                        <a:t>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49"/>
                        </a:rPr>
                        <a:t>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</a:t>
                      </a: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49"/>
                        </a:rPr>
                        <a:t>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989668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5D1F53D-98BC-F109-AA7D-469284443D08}"/>
              </a:ext>
            </a:extLst>
          </p:cNvPr>
          <p:cNvSpPr txBox="1"/>
          <p:nvPr/>
        </p:nvSpPr>
        <p:spPr>
          <a:xfrm>
            <a:off x="54755" y="161010"/>
            <a:ext cx="456538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ea typeface="Calibri"/>
                <a:cs typeface="Calibri"/>
              </a:rPr>
              <a:t>Complex/Sensory 5 Year Curriculum Map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936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E0DDF43-4EDA-BB85-0B58-2CCD233BCE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084520"/>
              </p:ext>
            </p:extLst>
          </p:nvPr>
        </p:nvGraphicFramePr>
        <p:xfrm>
          <a:off x="135864" y="452331"/>
          <a:ext cx="12056136" cy="13498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095223">
                  <a:extLst>
                    <a:ext uri="{9D8B030D-6E8A-4147-A177-3AD203B41FA5}">
                      <a16:colId xmlns:a16="http://schemas.microsoft.com/office/drawing/2014/main" val="3054554146"/>
                    </a:ext>
                  </a:extLst>
                </a:gridCol>
                <a:gridCol w="1381058">
                  <a:extLst>
                    <a:ext uri="{9D8B030D-6E8A-4147-A177-3AD203B41FA5}">
                      <a16:colId xmlns:a16="http://schemas.microsoft.com/office/drawing/2014/main" val="46302442"/>
                    </a:ext>
                  </a:extLst>
                </a:gridCol>
                <a:gridCol w="1159431">
                  <a:extLst>
                    <a:ext uri="{9D8B030D-6E8A-4147-A177-3AD203B41FA5}">
                      <a16:colId xmlns:a16="http://schemas.microsoft.com/office/drawing/2014/main" val="2922743334"/>
                    </a:ext>
                  </a:extLst>
                </a:gridCol>
                <a:gridCol w="1284075">
                  <a:extLst>
                    <a:ext uri="{9D8B030D-6E8A-4147-A177-3AD203B41FA5}">
                      <a16:colId xmlns:a16="http://schemas.microsoft.com/office/drawing/2014/main" val="1463594470"/>
                    </a:ext>
                  </a:extLst>
                </a:gridCol>
                <a:gridCol w="1205294">
                  <a:extLst>
                    <a:ext uri="{9D8B030D-6E8A-4147-A177-3AD203B41FA5}">
                      <a16:colId xmlns:a16="http://schemas.microsoft.com/office/drawing/2014/main" val="1559097221"/>
                    </a:ext>
                  </a:extLst>
                </a:gridCol>
                <a:gridCol w="1191816">
                  <a:extLst>
                    <a:ext uri="{9D8B030D-6E8A-4147-A177-3AD203B41FA5}">
                      <a16:colId xmlns:a16="http://schemas.microsoft.com/office/drawing/2014/main" val="297231299"/>
                    </a:ext>
                  </a:extLst>
                </a:gridCol>
                <a:gridCol w="1109539">
                  <a:extLst>
                    <a:ext uri="{9D8B030D-6E8A-4147-A177-3AD203B41FA5}">
                      <a16:colId xmlns:a16="http://schemas.microsoft.com/office/drawing/2014/main" val="3026275362"/>
                    </a:ext>
                  </a:extLst>
                </a:gridCol>
                <a:gridCol w="1168879">
                  <a:extLst>
                    <a:ext uri="{9D8B030D-6E8A-4147-A177-3AD203B41FA5}">
                      <a16:colId xmlns:a16="http://schemas.microsoft.com/office/drawing/2014/main" val="3480778516"/>
                    </a:ext>
                  </a:extLst>
                </a:gridCol>
                <a:gridCol w="1168879">
                  <a:extLst>
                    <a:ext uri="{9D8B030D-6E8A-4147-A177-3AD203B41FA5}">
                      <a16:colId xmlns:a16="http://schemas.microsoft.com/office/drawing/2014/main" val="3351466779"/>
                    </a:ext>
                  </a:extLst>
                </a:gridCol>
                <a:gridCol w="1291942">
                  <a:extLst>
                    <a:ext uri="{9D8B030D-6E8A-4147-A177-3AD203B41FA5}">
                      <a16:colId xmlns:a16="http://schemas.microsoft.com/office/drawing/2014/main" val="1977152215"/>
                    </a:ext>
                  </a:extLst>
                </a:gridCol>
              </a:tblGrid>
              <a:tr h="391878">
                <a:tc>
                  <a:txBody>
                    <a:bodyPr/>
                    <a:lstStyle/>
                    <a:p>
                      <a:pPr rtl="0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</a:rPr>
                        <a:t>Multi-Sensory Experiences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Hydrotherapy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Hydrotherapy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Hydrotherapy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</a:t>
                      </a:r>
                      <a:r>
                        <a:rPr lang="en-GB" sz="900" u="sng" strike="noStrike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hlinkClick r:id="rId2"/>
                        </a:rPr>
                        <a:t>Hydrotherapy</a:t>
                      </a: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</a:t>
                      </a:r>
                      <a:r>
                        <a:rPr lang="en-GB" sz="900" u="sng" strike="noStrike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hlinkClick r:id="rId3"/>
                        </a:rPr>
                        <a:t>Hydrotherapy</a:t>
                      </a: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Hydrotherapy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Hydrotherapy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Hydrotherapy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B - Hydrotherapy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890118"/>
                  </a:ext>
                </a:extLst>
              </a:tr>
              <a:tr h="566052">
                <a:tc>
                  <a:txBody>
                    <a:bodyPr/>
                    <a:lstStyle/>
                    <a:p>
                      <a:pPr rtl="0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</a:rPr>
                        <a:t>Multi-Sensory Experiences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Physiotherpy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Physiotherapy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Physiotherapy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</a:t>
                      </a:r>
                      <a:r>
                        <a:rPr lang="en-GB" sz="800" u="sng" strike="noStrike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hlinkClick r:id="rId4"/>
                        </a:rPr>
                        <a:t>Physiotherpy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</a:t>
                      </a:r>
                      <a:r>
                        <a:rPr lang="en-GB" sz="800" u="sng" strike="noStrike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hlinkClick r:id="rId5"/>
                        </a:rPr>
                        <a:t>Physiotherapy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Physiotherapy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Physiotherapy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Physiotherapy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825"/>
                        </a:lnSpc>
                        <a:buNone/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</a:rPr>
                        <a:t>Section D – Physiotherapy and movement programmes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7855647"/>
                  </a:ext>
                </a:extLst>
              </a:tr>
              <a:tr h="391878">
                <a:tc>
                  <a:txBody>
                    <a:bodyPr/>
                    <a:lstStyle/>
                    <a:p>
                      <a:pPr rtl="0" fontAlgn="base">
                        <a:lnSpc>
                          <a:spcPts val="1050"/>
                        </a:lnSpc>
                        <a:buNone/>
                      </a:pPr>
                      <a:r>
                        <a:rPr lang="en-GB" sz="1000">
                          <a:effectLst/>
                          <a:latin typeface="Calibri" panose="020F0502020204030204" pitchFamily="34" charset="0"/>
                        </a:rPr>
                        <a:t>Multi-Sensory Experiences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Rebound 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Rebound 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Rebound 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</a:t>
                      </a:r>
                      <a:r>
                        <a:rPr lang="en-GB" sz="900" u="sng" strike="noStrike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hlinkClick r:id="rId6"/>
                        </a:rPr>
                        <a:t>Rebound Therapy</a:t>
                      </a: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</a:t>
                      </a:r>
                      <a:r>
                        <a:rPr lang="en-GB" sz="900" u="sng" strike="noStrike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hlinkClick r:id="rId7"/>
                        </a:rPr>
                        <a:t>Rebound Therapy</a:t>
                      </a: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Rebound 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Rebound 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Rebound 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ase">
                        <a:lnSpc>
                          <a:spcPts val="975"/>
                        </a:lnSpc>
                        <a:buNone/>
                      </a:pPr>
                      <a:r>
                        <a:rPr lang="en-GB" sz="900">
                          <a:effectLst/>
                          <a:latin typeface="Calibri" panose="020F0502020204030204" pitchFamily="34" charset="0"/>
                        </a:rPr>
                        <a:t>Section E – Rebound Therapy </a:t>
                      </a:r>
                      <a:endParaRPr lang="en-GB">
                        <a:effectLst/>
                      </a:endParaRPr>
                    </a:p>
                  </a:txBody>
                  <a:tcPr marL="80010" marR="80010" marT="40005" marB="40005">
                    <a:lnL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10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411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934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D889C22-36AE-7120-E982-A8D7ED690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003776"/>
              </p:ext>
            </p:extLst>
          </p:nvPr>
        </p:nvGraphicFramePr>
        <p:xfrm>
          <a:off x="92926" y="111512"/>
          <a:ext cx="11973909" cy="65428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0320">
                  <a:extLst>
                    <a:ext uri="{9D8B030D-6E8A-4147-A177-3AD203B41FA5}">
                      <a16:colId xmlns:a16="http://schemas.microsoft.com/office/drawing/2014/main" val="857483597"/>
                    </a:ext>
                  </a:extLst>
                </a:gridCol>
                <a:gridCol w="1961633">
                  <a:extLst>
                    <a:ext uri="{9D8B030D-6E8A-4147-A177-3AD203B41FA5}">
                      <a16:colId xmlns:a16="http://schemas.microsoft.com/office/drawing/2014/main" val="2805897616"/>
                    </a:ext>
                  </a:extLst>
                </a:gridCol>
                <a:gridCol w="1760837">
                  <a:extLst>
                    <a:ext uri="{9D8B030D-6E8A-4147-A177-3AD203B41FA5}">
                      <a16:colId xmlns:a16="http://schemas.microsoft.com/office/drawing/2014/main" val="602276103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4201829969"/>
                    </a:ext>
                  </a:extLst>
                </a:gridCol>
                <a:gridCol w="1729945">
                  <a:extLst>
                    <a:ext uri="{9D8B030D-6E8A-4147-A177-3AD203B41FA5}">
                      <a16:colId xmlns:a16="http://schemas.microsoft.com/office/drawing/2014/main" val="3796334546"/>
                    </a:ext>
                  </a:extLst>
                </a:gridCol>
                <a:gridCol w="1809508">
                  <a:extLst>
                    <a:ext uri="{9D8B030D-6E8A-4147-A177-3AD203B41FA5}">
                      <a16:colId xmlns:a16="http://schemas.microsoft.com/office/drawing/2014/main" val="825820658"/>
                    </a:ext>
                  </a:extLst>
                </a:gridCol>
                <a:gridCol w="1707166">
                  <a:extLst>
                    <a:ext uri="{9D8B030D-6E8A-4147-A177-3AD203B41FA5}">
                      <a16:colId xmlns:a16="http://schemas.microsoft.com/office/drawing/2014/main" val="1267156771"/>
                    </a:ext>
                  </a:extLst>
                </a:gridCol>
              </a:tblGrid>
              <a:tr h="463378">
                <a:tc>
                  <a:txBody>
                    <a:bodyPr/>
                    <a:lstStyle/>
                    <a:p>
                      <a:r>
                        <a:rPr lang="en-GB" sz="1200" b="1" dirty="0"/>
                        <a:t>Curriculum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Year 4 Term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Year 4 Term 2</a:t>
                      </a:r>
                    </a:p>
                    <a:p>
                      <a:endParaRPr lang="en-GB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Year 4 Term 3</a:t>
                      </a:r>
                    </a:p>
                    <a:p>
                      <a:endParaRPr lang="en-GB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Year 5 Term 1 </a:t>
                      </a:r>
                    </a:p>
                    <a:p>
                      <a:endParaRPr lang="en-GB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Year 5 Term 2</a:t>
                      </a:r>
                    </a:p>
                    <a:p>
                      <a:endParaRPr lang="en-GB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Year 5 Term 3</a:t>
                      </a:r>
                    </a:p>
                    <a:p>
                      <a:endParaRPr lang="en-GB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099123"/>
                  </a:ext>
                </a:extLst>
              </a:tr>
              <a:tr h="432486">
                <a:tc>
                  <a:txBody>
                    <a:bodyPr/>
                    <a:lstStyle/>
                    <a:p>
                      <a:r>
                        <a:rPr lang="en-GB" sz="900" dirty="0"/>
                        <a:t>Engagement: Sensory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Section A, B and D</a:t>
                      </a:r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– </a:t>
                      </a:r>
                      <a:r>
                        <a:rPr lang="en-GB" sz="900" b="1" dirty="0">
                          <a:hlinkClick r:id="rId2"/>
                        </a:rPr>
                        <a:t>SPACE</a:t>
                      </a:r>
                      <a:endParaRPr lang="en-GB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– </a:t>
                      </a:r>
                      <a:r>
                        <a:rPr lang="en-GB" sz="900" b="0" dirty="0"/>
                        <a:t>Circus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</a:t>
                      </a:r>
                      <a:r>
                        <a:rPr lang="en-GB" sz="900" b="0" dirty="0"/>
                        <a:t>– Wildlife and Nature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–</a:t>
                      </a:r>
                      <a:r>
                        <a:rPr lang="en-GB" sz="900" dirty="0"/>
                        <a:t>People who help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b="1" dirty="0"/>
                        <a:t>Topic –</a:t>
                      </a:r>
                      <a:r>
                        <a:rPr lang="en-GB" sz="900" b="0" dirty="0"/>
                        <a:t> History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A, B and D</a:t>
                      </a:r>
                      <a:endParaRPr lang="en-GB" sz="900" b="1" dirty="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Topic – Travel and Transport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312746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90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"/>
                        </a:rPr>
                        <a:t>Personalised Targets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(Intensive interaction)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483645"/>
                  </a:ext>
                </a:extLst>
              </a:tr>
              <a:tr h="2269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Multi-Sensory Experiences 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A – </a:t>
                      </a:r>
                      <a:r>
                        <a:rPr lang="en-GB" sz="900" dirty="0">
                          <a:hlinkClick r:id="rId4"/>
                        </a:rPr>
                        <a:t>Using a Sensory Room SPACE</a:t>
                      </a:r>
                      <a:endParaRPr lang="en-GB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Using a Sensory Room 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Using a Sensory Room 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Using a Sensory Room 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Using a Sensory Room 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A – Using a Sensory Room </a:t>
                      </a:r>
                      <a:endParaRPr lang="en-US" sz="900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579976"/>
                  </a:ext>
                </a:extLst>
              </a:tr>
              <a:tr h="2269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Phonics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5"/>
                        </a:rPr>
                        <a:t>PHONICS PLAN</a:t>
                      </a:r>
                      <a:endParaRPr lang="en-GB" sz="900" b="0" i="0" u="none" strike="noStrike" noProof="0" dirty="0">
                        <a:solidFill>
                          <a:srgbClr val="000000"/>
                        </a:solidFill>
                        <a:latin typeface="Segoe UI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5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5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5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5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Segoe UI"/>
                          <a:hlinkClick r:id="rId5"/>
                        </a:rPr>
                        <a:t>PHONICS PLAN</a:t>
                      </a:r>
                      <a:endParaRPr lang="en-US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6097318"/>
                  </a:ext>
                </a:extLst>
              </a:tr>
              <a:tr h="24713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Meal </a:t>
                      </a:r>
                      <a:r>
                        <a:rPr lang="en-GB" sz="900" dirty="0" err="1"/>
                        <a:t>Prepartion</a:t>
                      </a:r>
                      <a:r>
                        <a:rPr lang="en-GB" sz="900" dirty="0"/>
                        <a:t> and Cooking – Sensory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Vegetables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Fruit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Pizzas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Sandwiches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Baking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Smoothies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197735"/>
                  </a:ext>
                </a:extLst>
              </a:tr>
              <a:tr h="24713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The World around us – Gardening</a:t>
                      </a:r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B – </a:t>
                      </a:r>
                      <a:r>
                        <a:rPr lang="en-GB" sz="900" dirty="0">
                          <a:hlinkClick r:id="rId6"/>
                        </a:rPr>
                        <a:t>Visiting the  sensory garden/gardening</a:t>
                      </a:r>
                      <a:r>
                        <a:rPr lang="en-GB" sz="900" dirty="0"/>
                        <a:t> </a:t>
                      </a:r>
                      <a:endParaRPr lang="en-U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6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6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6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6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– 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6"/>
                        </a:rPr>
                        <a:t>Visiting the sensory garden/gardening</a:t>
                      </a: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9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4213614"/>
                  </a:ext>
                </a:extLst>
              </a:tr>
              <a:tr h="24713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The World around us – Personal Care  and Relationships 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A – Places in the home </a:t>
                      </a:r>
                      <a:endParaRPr lang="en-US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E – Places/People in the Community 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B – Friends and Family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90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90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90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5576503"/>
                  </a:ext>
                </a:extLst>
              </a:tr>
              <a:tr h="33981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The World around us - Communit6y 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C and D </a:t>
                      </a:r>
                      <a:br>
                        <a:rPr lang="en-GB" sz="900" dirty="0"/>
                      </a:br>
                      <a:endParaRPr lang="en-GB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C and D </a:t>
                      </a:r>
                      <a:b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en-US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 C and D </a:t>
                      </a:r>
                      <a:br>
                        <a:rPr lang="en-GB" sz="900" dirty="0"/>
                      </a:br>
                      <a:endParaRPr lang="en-GB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C and D </a:t>
                      </a:r>
                      <a:b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en-US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C and D </a:t>
                      </a:r>
                      <a:b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en-US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 C and D </a:t>
                      </a:r>
                      <a:br>
                        <a:rPr lang="en-GB" sz="900" dirty="0"/>
                      </a:br>
                      <a:endParaRPr lang="en-GB" sz="9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567658"/>
                  </a:ext>
                </a:extLst>
              </a:tr>
              <a:tr h="509716">
                <a:tc>
                  <a:txBody>
                    <a:bodyPr/>
                    <a:lstStyle/>
                    <a:p>
                      <a:r>
                        <a:rPr lang="en-GB" sz="900" dirty="0"/>
                        <a:t>Creativity 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 A - Costume performance  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 C – Pottery 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B – printing 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 - Making Pictures 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 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B – Printing</a:t>
                      </a:r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 – Making Pictures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A – Costumes </a:t>
                      </a:r>
                    </a:p>
                    <a:p>
                      <a:pPr lvl="0">
                        <a:buNone/>
                      </a:pPr>
                      <a:endParaRPr lang="en-GB" sz="90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 – Making Pictures 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B – Printing </a:t>
                      </a:r>
                    </a:p>
                    <a:p>
                      <a:pPr lvl="0">
                        <a:buNone/>
                      </a:pPr>
                      <a:endParaRPr lang="en-GB" sz="900"/>
                    </a:p>
                    <a:p>
                      <a:pPr lvl="0">
                        <a:buNone/>
                      </a:pPr>
                      <a:endParaRPr lang="en-GB" sz="90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Section C – Pottery </a:t>
                      </a:r>
                    </a:p>
                    <a:p>
                      <a:pPr lvl="0">
                        <a:buNone/>
                      </a:pPr>
                      <a:endParaRPr lang="en-GB" sz="90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D – making Pictures 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193807"/>
                  </a:ext>
                </a:extLst>
              </a:tr>
              <a:tr h="60239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Music  -</a:t>
                      </a:r>
                    </a:p>
                    <a:p>
                      <a:pPr lvl="0">
                        <a:buNone/>
                      </a:pPr>
                      <a:r>
                        <a:rPr lang="en-GB" sz="800" dirty="0"/>
                        <a:t>Creativity Book </a:t>
                      </a:r>
                    </a:p>
                    <a:p>
                      <a:pPr lvl="0">
                        <a:buNone/>
                      </a:pPr>
                      <a:r>
                        <a:rPr lang="en-GB" sz="800" dirty="0"/>
                        <a:t>Section E</a:t>
                      </a:r>
                    </a:p>
                    <a:p>
                      <a:pPr lvl="0">
                        <a:buNone/>
                      </a:pPr>
                      <a:r>
                        <a:rPr lang="en-GB" sz="800" dirty="0"/>
                        <a:t>MSE Book – Section C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Music lessons focused on the above topic. Evidence these lessons through Creativity and MSE</a:t>
                      </a:r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Music lessons focused on the above topic. Evidence these lessons through Creativity and MSE</a:t>
                      </a:r>
                      <a:endParaRPr lang="en-US" sz="8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853305"/>
                  </a:ext>
                </a:extLst>
              </a:tr>
              <a:tr h="60239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Multi-Sensory Experiences </a:t>
                      </a:r>
                      <a:endParaRPr lang="en-US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G – Aromatherapy</a:t>
                      </a:r>
                      <a:endParaRPr lang="en-US" dirty="0"/>
                    </a:p>
                    <a:p>
                      <a:pPr lvl="0">
                        <a:buNone/>
                      </a:pPr>
                      <a:r>
                        <a:rPr lang="en-GB" sz="900" dirty="0"/>
                        <a:t>Section H - Massage</a:t>
                      </a:r>
                      <a:endParaRPr lang="en-GB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9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9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9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9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G – Aromatherapy</a:t>
                      </a:r>
                      <a:endParaRPr lang="en-US" sz="9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H - Massage</a:t>
                      </a:r>
                      <a:endParaRPr lang="en-GB" sz="900" dirty="0"/>
                    </a:p>
                  </a:txBody>
                  <a:tcPr>
                    <a:solidFill>
                      <a:srgbClr val="F24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9967280"/>
                  </a:ext>
                </a:extLst>
              </a:tr>
              <a:tr h="40159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Multi-Sensory Experiences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B -  Hydrotherapy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- Hydrotherapy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- Hydrotherapy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- Hydrotherapy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- Hydrotherapy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B - Hydrotherapy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9623808"/>
                  </a:ext>
                </a:extLst>
              </a:tr>
              <a:tr h="4170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Multi-Sensory Experiences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D – </a:t>
                      </a:r>
                      <a:r>
                        <a:rPr lang="en-GB" sz="900" dirty="0" err="1"/>
                        <a:t>Physiotherpy</a:t>
                      </a:r>
                      <a:r>
                        <a:rPr lang="en-GB" sz="900" dirty="0"/>
                        <a:t> and movement programmes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D – Physiotherapy and movement programmes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D – Physiotherapy and movement programmes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D – Physiotherapy and movement programmes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D – Physiotherapy and movement programmes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D – Physiotherapy and movement programmes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144878"/>
                  </a:ext>
                </a:extLst>
              </a:tr>
              <a:tr h="37070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Multi-Sensory Experiences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Section E – Rebound Therapy 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E – Rebound 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E – Rebound 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E – Rebound 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E – Rebound 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Section E – Rebound Therapy </a:t>
                      </a:r>
                      <a:endParaRPr lang="en-US" sz="9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94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423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D01B011-896E-3722-8F4E-642923A046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263491"/>
              </p:ext>
            </p:extLst>
          </p:nvPr>
        </p:nvGraphicFramePr>
        <p:xfrm>
          <a:off x="697166" y="1113567"/>
          <a:ext cx="8958504" cy="4189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6169">
                  <a:extLst>
                    <a:ext uri="{9D8B030D-6E8A-4147-A177-3AD203B41FA5}">
                      <a16:colId xmlns:a16="http://schemas.microsoft.com/office/drawing/2014/main" val="623916609"/>
                    </a:ext>
                  </a:extLst>
                </a:gridCol>
                <a:gridCol w="3701142">
                  <a:extLst>
                    <a:ext uri="{9D8B030D-6E8A-4147-A177-3AD203B41FA5}">
                      <a16:colId xmlns:a16="http://schemas.microsoft.com/office/drawing/2014/main" val="3186108675"/>
                    </a:ext>
                  </a:extLst>
                </a:gridCol>
                <a:gridCol w="2271193">
                  <a:extLst>
                    <a:ext uri="{9D8B030D-6E8A-4147-A177-3AD203B41FA5}">
                      <a16:colId xmlns:a16="http://schemas.microsoft.com/office/drawing/2014/main" val="4125951746"/>
                    </a:ext>
                  </a:extLst>
                </a:gridCol>
              </a:tblGrid>
              <a:tr h="620888">
                <a:tc gridSpan="3">
                  <a:txBody>
                    <a:bodyPr/>
                    <a:lstStyle/>
                    <a:p>
                      <a:r>
                        <a:rPr lang="en-US"/>
                        <a:t>Curriculum Key 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0462138"/>
                  </a:ext>
                </a:extLst>
              </a:tr>
              <a:tr h="494333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/>
                        <a:t>Curriculum Area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/>
                        <a:t>EHCP 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1977819"/>
                  </a:ext>
                </a:extLst>
              </a:tr>
              <a:tr h="49433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My Communication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/>
                        <a:t>Communication and Interaction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8720337"/>
                  </a:ext>
                </a:extLst>
              </a:tr>
              <a:tr h="49433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My Thinking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/>
                        <a:t>Cognition and Learning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1505453"/>
                  </a:ext>
                </a:extLst>
              </a:tr>
              <a:tr h="494333"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Times New Roman"/>
                        </a:rPr>
                        <a:t>My Personal, Social,</a:t>
                      </a:r>
                      <a:endParaRPr lang="en-US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Times New Roman"/>
                        </a:rPr>
                        <a:t>Health, Emotional Skills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Times New Roman"/>
                        </a:rPr>
                        <a:t>Social and Emotional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466643"/>
                  </a:ext>
                </a:extLst>
              </a:tr>
              <a:tr h="49433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F24BBB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Times New Roman"/>
                        </a:rPr>
                        <a:t>My Engagement,</a:t>
                      </a:r>
                      <a:endParaRPr lang="en-US"/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Times New Roman"/>
                        </a:rPr>
                        <a:t>Creativity &amp; Well-being Skills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noProof="0">
                          <a:solidFill>
                            <a:srgbClr val="000000"/>
                          </a:solidFill>
                          <a:latin typeface="Times New Roman"/>
                        </a:rPr>
                        <a:t>Social and Emotional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6683798"/>
                  </a:ext>
                </a:extLst>
              </a:tr>
              <a:tr h="49433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My Movement 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/>
                        <a:t>Physical and Sensory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7876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113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fbe25c-85ff-4883-a4b4-b4c06bd6dc21" xsi:nil="true"/>
    <lcf76f155ced4ddcb4097134ff3c332f xmlns="bfdb5ef9-27df-42c5-8184-f7f17c51cee8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220A346DD1474894CC184BCB981800" ma:contentTypeVersion="19" ma:contentTypeDescription="Create a new document." ma:contentTypeScope="" ma:versionID="a51e05539fef29c761bee455352fd840">
  <xsd:schema xmlns:xsd="http://www.w3.org/2001/XMLSchema" xmlns:xs="http://www.w3.org/2001/XMLSchema" xmlns:p="http://schemas.microsoft.com/office/2006/metadata/properties" xmlns:ns2="bfdb5ef9-27df-42c5-8184-f7f17c51cee8" xmlns:ns3="35fbe25c-85ff-4883-a4b4-b4c06bd6dc21" targetNamespace="http://schemas.microsoft.com/office/2006/metadata/properties" ma:root="true" ma:fieldsID="828f95fc5e7a9a82ad29655006584e41" ns2:_="" ns3:_="">
    <xsd:import namespace="bfdb5ef9-27df-42c5-8184-f7f17c51cee8"/>
    <xsd:import namespace="35fbe25c-85ff-4883-a4b4-b4c06bd6dc2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db5ef9-27df-42c5-8184-f7f17c51ce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eba433c-ddc1-46af-9b9f-74c15c0140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fbe25c-85ff-4883-a4b4-b4c06bd6dc2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3e0cec-f310-4f0f-9a35-c8ace62eda57}" ma:internalName="TaxCatchAll" ma:showField="CatchAllData" ma:web="35fbe25c-85ff-4883-a4b4-b4c06bd6dc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C4DA52-46D6-472E-8B20-D5E26EA0B42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6DC7F3-3474-49B8-8CB3-6E8804B18AE2}">
  <ds:schemaRefs>
    <ds:schemaRef ds:uri="35fbe25c-85ff-4883-a4b4-b4c06bd6dc21"/>
    <ds:schemaRef ds:uri="bfdb5ef9-27df-42c5-8184-f7f17c51cee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167C769-263F-4B44-8DEF-78F5B872BBCB}">
  <ds:schemaRefs>
    <ds:schemaRef ds:uri="35fbe25c-85ff-4883-a4b4-b4c06bd6dc21"/>
    <ds:schemaRef ds:uri="bfdb5ef9-27df-42c5-8184-f7f17c51cee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Olley</dc:creator>
  <cp:revision>28</cp:revision>
  <dcterms:created xsi:type="dcterms:W3CDTF">2024-07-09T13:54:44Z</dcterms:created>
  <dcterms:modified xsi:type="dcterms:W3CDTF">2026-02-25T13:32:41Z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0x01010081220A346DD1474894CC184BCB981800</vt:lpwstr>
  </property>
  <property fmtid="{D5CDD505-2E9C-101B-9397-08002B2CF9AE}" pid="3" name="MediaServiceImageTags">
    <vt:lpwstr/>
  </property>
</Properties>
</file>